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64" r:id="rId4"/>
    <p:sldId id="257" r:id="rId5"/>
    <p:sldId id="266" r:id="rId6"/>
    <p:sldId id="267" r:id="rId7"/>
    <p:sldId id="259" r:id="rId8"/>
    <p:sldId id="265" r:id="rId9"/>
    <p:sldId id="261" r:id="rId10"/>
    <p:sldId id="269" r:id="rId11"/>
    <p:sldId id="262"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4CA"/>
    <a:srgbClr val="FBB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showGuides="1">
      <p:cViewPr varScale="1">
        <p:scale>
          <a:sx n="85" d="100"/>
          <a:sy n="85" d="100"/>
        </p:scale>
        <p:origin x="518"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355568-6FA7-2F4A-BCDE-D4E1A3B628CC}" type="datetimeFigureOut">
              <a:rPr lang="en-US" smtClean="0"/>
              <a:t>11/13/2017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3138F6-FE8B-5A4A-A7DE-AF167589E63B}" type="slidenum">
              <a:rPr lang="en-US" smtClean="0"/>
              <a:t>‹#›</a:t>
            </a:fld>
            <a:endParaRPr lang="en-US"/>
          </a:p>
        </p:txBody>
      </p:sp>
    </p:spTree>
    <p:extLst>
      <p:ext uri="{BB962C8B-B14F-4D97-AF65-F5344CB8AC3E}">
        <p14:creationId xmlns:p14="http://schemas.microsoft.com/office/powerpoint/2010/main" val="163111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2C6C6-EA72-EF4E-8459-ADB782AFB8CD}" type="datetimeFigureOut">
              <a:rPr lang="en-US" smtClean="0"/>
              <a:t>11/13/2017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697152-263B-6545-9836-CFE0C0A1D61E}" type="slidenum">
              <a:rPr lang="en-US" smtClean="0"/>
              <a:t>‹#›</a:t>
            </a:fld>
            <a:endParaRPr lang="en-US"/>
          </a:p>
        </p:txBody>
      </p:sp>
    </p:spTree>
    <p:extLst>
      <p:ext uri="{BB962C8B-B14F-4D97-AF65-F5344CB8AC3E}">
        <p14:creationId xmlns:p14="http://schemas.microsoft.com/office/powerpoint/2010/main" val="161497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1</a:t>
            </a:fld>
            <a:endParaRPr lang="en-US"/>
          </a:p>
        </p:txBody>
      </p:sp>
    </p:spTree>
    <p:extLst>
      <p:ext uri="{BB962C8B-B14F-4D97-AF65-F5344CB8AC3E}">
        <p14:creationId xmlns:p14="http://schemas.microsoft.com/office/powerpoint/2010/main" val="480625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10</a:t>
            </a:fld>
            <a:endParaRPr lang="en-US"/>
          </a:p>
        </p:txBody>
      </p:sp>
    </p:spTree>
    <p:extLst>
      <p:ext uri="{BB962C8B-B14F-4D97-AF65-F5344CB8AC3E}">
        <p14:creationId xmlns:p14="http://schemas.microsoft.com/office/powerpoint/2010/main" val="232003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11</a:t>
            </a:fld>
            <a:endParaRPr lang="en-US"/>
          </a:p>
        </p:txBody>
      </p:sp>
    </p:spTree>
    <p:extLst>
      <p:ext uri="{BB962C8B-B14F-4D97-AF65-F5344CB8AC3E}">
        <p14:creationId xmlns:p14="http://schemas.microsoft.com/office/powerpoint/2010/main" val="160555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12</a:t>
            </a:fld>
            <a:endParaRPr lang="en-US"/>
          </a:p>
        </p:txBody>
      </p:sp>
    </p:spTree>
    <p:extLst>
      <p:ext uri="{BB962C8B-B14F-4D97-AF65-F5344CB8AC3E}">
        <p14:creationId xmlns:p14="http://schemas.microsoft.com/office/powerpoint/2010/main" val="137211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2</a:t>
            </a:fld>
            <a:endParaRPr lang="en-US"/>
          </a:p>
        </p:txBody>
      </p:sp>
    </p:spTree>
    <p:extLst>
      <p:ext uri="{BB962C8B-B14F-4D97-AF65-F5344CB8AC3E}">
        <p14:creationId xmlns:p14="http://schemas.microsoft.com/office/powerpoint/2010/main" val="118953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3</a:t>
            </a:fld>
            <a:endParaRPr lang="en-US"/>
          </a:p>
        </p:txBody>
      </p:sp>
    </p:spTree>
    <p:extLst>
      <p:ext uri="{BB962C8B-B14F-4D97-AF65-F5344CB8AC3E}">
        <p14:creationId xmlns:p14="http://schemas.microsoft.com/office/powerpoint/2010/main" val="164798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4</a:t>
            </a:fld>
            <a:endParaRPr lang="en-US"/>
          </a:p>
        </p:txBody>
      </p:sp>
    </p:spTree>
    <p:extLst>
      <p:ext uri="{BB962C8B-B14F-4D97-AF65-F5344CB8AC3E}">
        <p14:creationId xmlns:p14="http://schemas.microsoft.com/office/powerpoint/2010/main" val="150736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5</a:t>
            </a:fld>
            <a:endParaRPr lang="en-US"/>
          </a:p>
        </p:txBody>
      </p:sp>
    </p:spTree>
    <p:extLst>
      <p:ext uri="{BB962C8B-B14F-4D97-AF65-F5344CB8AC3E}">
        <p14:creationId xmlns:p14="http://schemas.microsoft.com/office/powerpoint/2010/main" val="428198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6</a:t>
            </a:fld>
            <a:endParaRPr lang="en-US"/>
          </a:p>
        </p:txBody>
      </p:sp>
    </p:spTree>
    <p:extLst>
      <p:ext uri="{BB962C8B-B14F-4D97-AF65-F5344CB8AC3E}">
        <p14:creationId xmlns:p14="http://schemas.microsoft.com/office/powerpoint/2010/main" val="512538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7</a:t>
            </a:fld>
            <a:endParaRPr lang="en-US"/>
          </a:p>
        </p:txBody>
      </p:sp>
    </p:spTree>
    <p:extLst>
      <p:ext uri="{BB962C8B-B14F-4D97-AF65-F5344CB8AC3E}">
        <p14:creationId xmlns:p14="http://schemas.microsoft.com/office/powerpoint/2010/main" val="682552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8</a:t>
            </a:fld>
            <a:endParaRPr lang="en-US"/>
          </a:p>
        </p:txBody>
      </p:sp>
    </p:spTree>
    <p:extLst>
      <p:ext uri="{BB962C8B-B14F-4D97-AF65-F5344CB8AC3E}">
        <p14:creationId xmlns:p14="http://schemas.microsoft.com/office/powerpoint/2010/main" val="1945002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697152-263B-6545-9836-CFE0C0A1D61E}" type="slidenum">
              <a:rPr lang="en-US" smtClean="0"/>
              <a:t>9</a:t>
            </a:fld>
            <a:endParaRPr lang="en-US"/>
          </a:p>
        </p:txBody>
      </p:sp>
    </p:spTree>
    <p:extLst>
      <p:ext uri="{BB962C8B-B14F-4D97-AF65-F5344CB8AC3E}">
        <p14:creationId xmlns:p14="http://schemas.microsoft.com/office/powerpoint/2010/main" val="667884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8597" y="1122363"/>
            <a:ext cx="9934113"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988597" y="3602038"/>
            <a:ext cx="99341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26376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3424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1948"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1964" y="365125"/>
            <a:ext cx="7187583"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980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79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8597" y="1709738"/>
            <a:ext cx="9934113"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988597" y="4589463"/>
            <a:ext cx="993411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4485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5230" y="1825625"/>
            <a:ext cx="4785065" cy="42378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40398" y="1825625"/>
            <a:ext cx="4782312" cy="42378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61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97476" y="365125"/>
            <a:ext cx="992523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997476"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97475" y="2505075"/>
            <a:ext cx="4782312" cy="35761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140399"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40399" y="2505075"/>
            <a:ext cx="4782312" cy="35761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906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951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4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9396"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6372796" y="987425"/>
            <a:ext cx="553215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29396"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79519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051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6363918" y="987425"/>
            <a:ext cx="553216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02051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50046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0000">
              <a:schemeClr val="accent1">
                <a:lumMod val="45000"/>
                <a:lumOff val="55000"/>
                <a:alpha val="50000"/>
              </a:schemeClr>
            </a:gs>
            <a:gs pos="90000">
              <a:srgbClr val="FBB040">
                <a:alpha val="55000"/>
              </a:srgbClr>
            </a:gs>
            <a:gs pos="100000">
              <a:srgbClr val="FBB04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5231" y="365125"/>
            <a:ext cx="9907479"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15231" y="1825625"/>
            <a:ext cx="9907479" cy="4078025"/>
          </a:xfrm>
          <a:prstGeom prst="rect">
            <a:avLst/>
          </a:prstGeom>
          <a:no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5287" y="118585"/>
            <a:ext cx="1303574" cy="1292965"/>
          </a:xfrm>
          <a:prstGeom prst="rect">
            <a:avLst/>
          </a:prstGeom>
        </p:spPr>
      </p:pic>
      <p:sp>
        <p:nvSpPr>
          <p:cNvPr id="10" name="TextBox 9"/>
          <p:cNvSpPr txBox="1"/>
          <p:nvPr userDrawn="1"/>
        </p:nvSpPr>
        <p:spPr>
          <a:xfrm>
            <a:off x="0" y="6555405"/>
            <a:ext cx="12191999" cy="276999"/>
          </a:xfrm>
          <a:prstGeom prst="rect">
            <a:avLst/>
          </a:prstGeom>
          <a:noFill/>
        </p:spPr>
        <p:txBody>
          <a:bodyPr wrap="square" rtlCol="0">
            <a:spAutoFit/>
          </a:bodyPr>
          <a:lstStyle/>
          <a:p>
            <a:pPr algn="ctr"/>
            <a:r>
              <a:rPr lang="en-US" sz="1200" b="0" i="1" dirty="0" smtClean="0">
                <a:latin typeface="+mj-lt"/>
              </a:rPr>
              <a:t>Using ESSA to Redesign</a:t>
            </a:r>
            <a:r>
              <a:rPr lang="en-US" sz="1200" b="0" i="1" baseline="0" dirty="0" smtClean="0">
                <a:latin typeface="+mj-lt"/>
              </a:rPr>
              <a:t> High Schools to Support Their Communities in the 21</a:t>
            </a:r>
            <a:r>
              <a:rPr lang="en-US" sz="1200" b="0" i="1" baseline="30000" dirty="0" smtClean="0">
                <a:latin typeface="+mj-lt"/>
              </a:rPr>
              <a:t>st</a:t>
            </a:r>
            <a:r>
              <a:rPr lang="en-US" sz="1200" b="0" i="1" baseline="0" dirty="0" smtClean="0">
                <a:latin typeface="+mj-lt"/>
              </a:rPr>
              <a:t> Century</a:t>
            </a:r>
            <a:r>
              <a:rPr lang="en-US" sz="1200" b="0" i="1" dirty="0" smtClean="0">
                <a:latin typeface="+mj-lt"/>
              </a:rPr>
              <a:t> </a:t>
            </a:r>
            <a:endParaRPr lang="en-US" sz="1200" b="0" i="1" dirty="0">
              <a:latin typeface="+mj-lt"/>
            </a:endParaRP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287" y="6603532"/>
            <a:ext cx="1813331" cy="180744"/>
          </a:xfrm>
          <a:prstGeom prst="rect">
            <a:avLst/>
          </a:prstGeom>
        </p:spPr>
      </p:pic>
    </p:spTree>
    <p:extLst>
      <p:ext uri="{BB962C8B-B14F-4D97-AF65-F5344CB8AC3E}">
        <p14:creationId xmlns:p14="http://schemas.microsoft.com/office/powerpoint/2010/main" val="2836998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5E94C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urses.edx.org/courses/course-v1:University_of_TorontoX+BE101x_3+1T2016/courseware/a3a1b6ea844a49edac3a7ba056c24c36/c8f1f1ecb5d44bb0ad7ddb7a2ab9a6fb/?activate_block_id=block-v1:University_of_TorontoX+BE101x_3+1T2016+type@sequ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zwwqxa_dR8E&amp;feature=youtu.b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Post Secondary Pathways</a:t>
            </a:r>
            <a:endParaRPr lang="en-US" dirty="0">
              <a:latin typeface="+mn-lt"/>
            </a:endParaRPr>
          </a:p>
        </p:txBody>
      </p:sp>
    </p:spTree>
    <p:extLst>
      <p:ext uri="{BB962C8B-B14F-4D97-AF65-F5344CB8AC3E}">
        <p14:creationId xmlns:p14="http://schemas.microsoft.com/office/powerpoint/2010/main" val="337120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961" y="194796"/>
            <a:ext cx="10714651" cy="1325563"/>
          </a:xfrm>
        </p:spPr>
        <p:txBody>
          <a:bodyPr/>
          <a:lstStyle/>
          <a:p>
            <a:r>
              <a:rPr lang="en-US" dirty="0" smtClean="0">
                <a:latin typeface="+mn-lt"/>
              </a:rPr>
              <a:t>Shaping the Path to Support College Access</a:t>
            </a:r>
            <a:endParaRPr lang="en-US" dirty="0">
              <a:latin typeface="+mn-lt"/>
            </a:endParaRPr>
          </a:p>
        </p:txBody>
      </p:sp>
      <p:sp>
        <p:nvSpPr>
          <p:cNvPr id="3" name="Content Placeholder 2"/>
          <p:cNvSpPr>
            <a:spLocks noGrp="1"/>
          </p:cNvSpPr>
          <p:nvPr>
            <p:ph idx="1"/>
          </p:nvPr>
        </p:nvSpPr>
        <p:spPr/>
        <p:txBody>
          <a:bodyPr/>
          <a:lstStyle/>
          <a:p>
            <a:pPr marL="0" lvl="0" indent="0">
              <a:lnSpc>
                <a:spcPct val="100000"/>
              </a:lnSpc>
              <a:spcBef>
                <a:spcPts val="0"/>
              </a:spcBef>
              <a:buNone/>
            </a:pPr>
            <a:r>
              <a:rPr lang="en-US" dirty="0" smtClean="0">
                <a:hlinkClick r:id="rId3"/>
              </a:rPr>
              <a:t>Shaping Post Secondary </a:t>
            </a:r>
            <a:r>
              <a:rPr lang="en-US" dirty="0" smtClean="0">
                <a:hlinkClick r:id="rId3"/>
              </a:rPr>
              <a:t>Paths</a:t>
            </a:r>
            <a:endParaRPr lang="en-US" dirty="0" smtClean="0"/>
          </a:p>
          <a:p>
            <a:pPr marL="0" indent="0">
              <a:lnSpc>
                <a:spcPct val="100000"/>
              </a:lnSpc>
              <a:spcBef>
                <a:spcPts val="0"/>
              </a:spcBef>
              <a:buNone/>
            </a:pPr>
            <a:r>
              <a:rPr lang="en-US" dirty="0">
                <a:solidFill>
                  <a:srgbClr val="5E94CA"/>
                </a:solidFill>
              </a:rPr>
              <a:t>Click link to play video</a:t>
            </a:r>
          </a:p>
          <a:p>
            <a:pPr marL="0" lvl="0" indent="0">
              <a:lnSpc>
                <a:spcPct val="100000"/>
              </a:lnSpc>
              <a:spcBef>
                <a:spcPts val="0"/>
              </a:spcBef>
              <a:buNone/>
            </a:pPr>
            <a:endParaRPr lang="en-US" dirty="0"/>
          </a:p>
        </p:txBody>
      </p:sp>
      <p:sp>
        <p:nvSpPr>
          <p:cNvPr id="4" name="TextBox 3"/>
          <p:cNvSpPr txBox="1"/>
          <p:nvPr/>
        </p:nvSpPr>
        <p:spPr>
          <a:xfrm>
            <a:off x="-787791" y="1814732"/>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878768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467" y="239619"/>
            <a:ext cx="9907479" cy="1325563"/>
          </a:xfrm>
        </p:spPr>
        <p:txBody>
          <a:bodyPr/>
          <a:lstStyle/>
          <a:p>
            <a:r>
              <a:rPr lang="en-US" dirty="0" smtClean="0">
                <a:latin typeface="+mn-lt"/>
              </a:rPr>
              <a:t>Promising ideas pick one to explore</a:t>
            </a:r>
            <a:endParaRPr lang="en-US" dirty="0">
              <a:latin typeface="+mn-lt"/>
            </a:endParaRPr>
          </a:p>
        </p:txBody>
      </p:sp>
      <p:sp>
        <p:nvSpPr>
          <p:cNvPr id="3" name="Content Placeholder 2"/>
          <p:cNvSpPr>
            <a:spLocks noGrp="1"/>
          </p:cNvSpPr>
          <p:nvPr>
            <p:ph idx="1"/>
          </p:nvPr>
        </p:nvSpPr>
        <p:spPr>
          <a:xfrm>
            <a:off x="1764220" y="1637366"/>
            <a:ext cx="9907479" cy="4078025"/>
          </a:xfrm>
        </p:spPr>
        <p:txBody>
          <a:bodyPr/>
          <a:lstStyle/>
          <a:p>
            <a:r>
              <a:rPr lang="en-US" dirty="0" smtClean="0">
                <a:solidFill>
                  <a:srgbClr val="5E94CA"/>
                </a:solidFill>
              </a:rPr>
              <a:t>Apprenticeships</a:t>
            </a:r>
          </a:p>
          <a:p>
            <a:endParaRPr lang="en-US" dirty="0" smtClean="0">
              <a:solidFill>
                <a:srgbClr val="5E94CA"/>
              </a:solidFill>
            </a:endParaRPr>
          </a:p>
          <a:p>
            <a:r>
              <a:rPr lang="en-US" dirty="0" smtClean="0">
                <a:solidFill>
                  <a:srgbClr val="5E94CA"/>
                </a:solidFill>
              </a:rPr>
              <a:t>Community Initiatives</a:t>
            </a:r>
          </a:p>
          <a:p>
            <a:endParaRPr lang="en-US" dirty="0" smtClean="0">
              <a:solidFill>
                <a:srgbClr val="5E94CA"/>
              </a:solidFill>
            </a:endParaRPr>
          </a:p>
          <a:p>
            <a:r>
              <a:rPr lang="en-US" dirty="0" smtClean="0">
                <a:solidFill>
                  <a:srgbClr val="5E94CA"/>
                </a:solidFill>
              </a:rPr>
              <a:t>Supports for College</a:t>
            </a:r>
          </a:p>
        </p:txBody>
      </p:sp>
    </p:spTree>
    <p:extLst>
      <p:ext uri="{BB962C8B-B14F-4D97-AF65-F5344CB8AC3E}">
        <p14:creationId xmlns:p14="http://schemas.microsoft.com/office/powerpoint/2010/main" val="1680686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784" y="1689943"/>
            <a:ext cx="9942307" cy="3334678"/>
          </a:xfrm>
        </p:spPr>
        <p:txBody>
          <a:bodyPr>
            <a:noAutofit/>
          </a:bodyPr>
          <a:lstStyle/>
          <a:p>
            <a:pPr algn="ctr">
              <a:lnSpc>
                <a:spcPct val="110000"/>
              </a:lnSpc>
            </a:pPr>
            <a:r>
              <a:rPr lang="en-US" sz="3600" dirty="0" smtClean="0"/>
              <a:t>What kinds of experiences are happening in your state that enable students to explore college and career options, develop their talents and passions and deepen their connections to their community?</a:t>
            </a:r>
            <a:br>
              <a:rPr lang="en-US" sz="3600" dirty="0" smtClean="0"/>
            </a:br>
            <a:r>
              <a:rPr lang="en-US" sz="3600" dirty="0"/>
              <a:t/>
            </a:r>
            <a:br>
              <a:rPr lang="en-US" sz="3600" dirty="0"/>
            </a:br>
            <a:r>
              <a:rPr lang="en-US" sz="3600" dirty="0" smtClean="0"/>
              <a:t>How might we support the design of  high schools that help young people envision a future beyond their immediate circumstances and expand their possibilities for students to reach those futures?</a:t>
            </a:r>
            <a:endParaRPr lang="en-US" sz="3600" dirty="0"/>
          </a:p>
        </p:txBody>
      </p:sp>
      <p:cxnSp>
        <p:nvCxnSpPr>
          <p:cNvPr id="4" name="Straight Connector 3"/>
          <p:cNvCxnSpPr/>
          <p:nvPr/>
        </p:nvCxnSpPr>
        <p:spPr>
          <a:xfrm>
            <a:off x="2079812" y="3429000"/>
            <a:ext cx="8552329"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361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30009" y="152400"/>
            <a:ext cx="9546911" cy="1710190"/>
          </a:xfrm>
        </p:spPr>
        <p:txBody>
          <a:bodyPr>
            <a:normAutofit fontScale="90000"/>
          </a:bodyPr>
          <a:lstStyle/>
          <a:p>
            <a:r>
              <a:rPr lang="en-US" dirty="0" smtClean="0">
                <a:latin typeface="+mn-lt"/>
              </a:rPr>
              <a:t>Startling Statistics on Career Technical </a:t>
            </a:r>
            <a:r>
              <a:rPr lang="en-US" dirty="0" smtClean="0">
                <a:latin typeface="+mn-lt"/>
              </a:rPr>
              <a:t>Education</a:t>
            </a:r>
            <a:endParaRPr lang="en-US" dirty="0">
              <a:latin typeface="+mn-lt"/>
            </a:endParaRPr>
          </a:p>
        </p:txBody>
      </p:sp>
      <p:sp>
        <p:nvSpPr>
          <p:cNvPr id="5" name="Text Placeholder 4"/>
          <p:cNvSpPr>
            <a:spLocks noGrp="1"/>
          </p:cNvSpPr>
          <p:nvPr>
            <p:ph type="body" idx="1"/>
          </p:nvPr>
        </p:nvSpPr>
        <p:spPr>
          <a:xfrm>
            <a:off x="1630009" y="2109601"/>
            <a:ext cx="9934113" cy="4317121"/>
          </a:xfrm>
        </p:spPr>
        <p:txBody>
          <a:bodyPr/>
          <a:lstStyle/>
          <a:p>
            <a:pPr marL="571500" indent="-571500">
              <a:buFont typeface="Arial" panose="020B0604020202020204" pitchFamily="34" charset="0"/>
              <a:buChar char="•"/>
            </a:pPr>
            <a:r>
              <a:rPr lang="en-US" sz="3600" dirty="0" smtClean="0">
                <a:solidFill>
                  <a:srgbClr val="5E94CA"/>
                </a:solidFill>
              </a:rPr>
              <a:t>Walk around and collect 3 or more estimates related to the fact that you are wearing on your back.</a:t>
            </a:r>
          </a:p>
          <a:p>
            <a:pPr marL="571500" indent="-571500">
              <a:buFont typeface="Arial" panose="020B0604020202020204" pitchFamily="34" charset="0"/>
              <a:buChar char="•"/>
            </a:pPr>
            <a:r>
              <a:rPr lang="en-US" sz="3600" dirty="0" smtClean="0">
                <a:solidFill>
                  <a:srgbClr val="5E94CA"/>
                </a:solidFill>
              </a:rPr>
              <a:t>Record them on your index card.</a:t>
            </a:r>
          </a:p>
          <a:p>
            <a:pPr marL="571500" indent="-571500">
              <a:buFont typeface="Arial" panose="020B0604020202020204" pitchFamily="34" charset="0"/>
              <a:buChar char="•"/>
            </a:pPr>
            <a:r>
              <a:rPr lang="en-US" sz="3600" dirty="0" smtClean="0">
                <a:solidFill>
                  <a:srgbClr val="5E94CA"/>
                </a:solidFill>
              </a:rPr>
              <a:t>Return to your seat and read the fact you were wearing.</a:t>
            </a:r>
          </a:p>
          <a:p>
            <a:endParaRPr lang="en-US" dirty="0">
              <a:solidFill>
                <a:srgbClr val="5E94CA"/>
              </a:solidFill>
            </a:endParaRPr>
          </a:p>
        </p:txBody>
      </p:sp>
    </p:spTree>
    <p:extLst>
      <p:ext uri="{BB962C8B-B14F-4D97-AF65-F5344CB8AC3E}">
        <p14:creationId xmlns:p14="http://schemas.microsoft.com/office/powerpoint/2010/main" val="262043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28360" y="185831"/>
            <a:ext cx="10463640" cy="1325563"/>
          </a:xfrm>
        </p:spPr>
        <p:txBody>
          <a:bodyPr>
            <a:normAutofit fontScale="90000"/>
          </a:bodyPr>
          <a:lstStyle/>
          <a:p>
            <a:r>
              <a:rPr lang="en-US" dirty="0">
                <a:latin typeface="+mn-lt"/>
              </a:rPr>
              <a:t>ASCD Policy Priorities </a:t>
            </a:r>
            <a:r>
              <a:rPr lang="mr-IN" dirty="0">
                <a:latin typeface="+mn-lt"/>
              </a:rPr>
              <a:t>–</a:t>
            </a:r>
            <a:r>
              <a:rPr lang="en-US" dirty="0">
                <a:latin typeface="+mn-lt"/>
              </a:rPr>
              <a:t> Career Technical Education </a:t>
            </a:r>
            <a:r>
              <a:rPr lang="mr-IN" dirty="0">
                <a:latin typeface="+mn-lt"/>
              </a:rPr>
              <a:t>–</a:t>
            </a:r>
            <a:r>
              <a:rPr lang="en-US" dirty="0">
                <a:latin typeface="+mn-lt"/>
              </a:rPr>
              <a:t> Pathways to Post Secondary </a:t>
            </a:r>
            <a:r>
              <a:rPr lang="en-US" dirty="0" smtClean="0">
                <a:latin typeface="+mn-lt"/>
              </a:rPr>
              <a:t>Success</a:t>
            </a:r>
            <a:endParaRPr lang="en-US" dirty="0">
              <a:latin typeface="+mn-lt"/>
            </a:endParaRPr>
          </a:p>
        </p:txBody>
      </p:sp>
      <p:sp>
        <p:nvSpPr>
          <p:cNvPr id="5" name="Content Placeholder 4"/>
          <p:cNvSpPr>
            <a:spLocks noGrp="1"/>
          </p:cNvSpPr>
          <p:nvPr>
            <p:ph idx="1"/>
          </p:nvPr>
        </p:nvSpPr>
        <p:spPr>
          <a:xfrm>
            <a:off x="1835937" y="1727013"/>
            <a:ext cx="9907479" cy="4078025"/>
          </a:xfrm>
        </p:spPr>
        <p:txBody>
          <a:bodyPr>
            <a:normAutofit fontScale="85000" lnSpcReduction="10000"/>
          </a:bodyPr>
          <a:lstStyle/>
          <a:p>
            <a:r>
              <a:rPr lang="en-US" dirty="0">
                <a:solidFill>
                  <a:srgbClr val="5E94CA"/>
                </a:solidFill>
              </a:rPr>
              <a:t>Percent of U.S. high-school seniors prepared for college math and reading – 37% </a:t>
            </a:r>
          </a:p>
          <a:p>
            <a:r>
              <a:rPr lang="en-US" dirty="0">
                <a:solidFill>
                  <a:srgbClr val="5E94CA"/>
                </a:solidFill>
              </a:rPr>
              <a:t>Percent in a college prep program with rigorous CTE who are college ready – 80%</a:t>
            </a:r>
          </a:p>
          <a:p>
            <a:r>
              <a:rPr lang="en-US" dirty="0">
                <a:solidFill>
                  <a:srgbClr val="5E94CA"/>
                </a:solidFill>
              </a:rPr>
              <a:t>Average high-school graduation rate for students concentrating in CTE – 93% </a:t>
            </a:r>
          </a:p>
          <a:p>
            <a:r>
              <a:rPr lang="en-US" dirty="0">
                <a:solidFill>
                  <a:srgbClr val="5E94CA"/>
                </a:solidFill>
              </a:rPr>
              <a:t>Percent of dropouts who said that relevant, real-world learning would have kept them in high school – 81% </a:t>
            </a:r>
          </a:p>
          <a:p>
            <a:r>
              <a:rPr lang="en-US" dirty="0">
                <a:solidFill>
                  <a:srgbClr val="5E94CA"/>
                </a:solidFill>
              </a:rPr>
              <a:t>Number of U.S. high-school students currently in CTE classes – 11 million</a:t>
            </a:r>
          </a:p>
          <a:p>
            <a:r>
              <a:rPr lang="en-US" dirty="0">
                <a:solidFill>
                  <a:srgbClr val="5E94CA"/>
                </a:solidFill>
              </a:rPr>
              <a:t>Percent of manufacturers who report that talent shortages will affect their ability to meet customer demand – 80% </a:t>
            </a:r>
          </a:p>
          <a:p>
            <a:r>
              <a:rPr lang="en-US" dirty="0">
                <a:solidFill>
                  <a:srgbClr val="5E94CA"/>
                </a:solidFill>
              </a:rPr>
              <a:t>Number of manufacturing jobs currently open – 315,000 </a:t>
            </a:r>
          </a:p>
          <a:p>
            <a:pPr>
              <a:lnSpc>
                <a:spcPct val="100000"/>
              </a:lnSpc>
              <a:spcBef>
                <a:spcPts val="0"/>
              </a:spcBef>
              <a:defRPr/>
            </a:pPr>
            <a:endParaRPr lang="en-US" dirty="0">
              <a:solidFill>
                <a:srgbClr val="5E94CA"/>
              </a:solidFill>
            </a:endParaRPr>
          </a:p>
        </p:txBody>
      </p:sp>
    </p:spTree>
    <p:extLst>
      <p:ext uri="{BB962C8B-B14F-4D97-AF65-F5344CB8AC3E}">
        <p14:creationId xmlns:p14="http://schemas.microsoft.com/office/powerpoint/2010/main" val="432145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855" y="230655"/>
            <a:ext cx="10445710" cy="1325563"/>
          </a:xfrm>
        </p:spPr>
        <p:txBody>
          <a:bodyPr>
            <a:normAutofit fontScale="90000"/>
          </a:bodyPr>
          <a:lstStyle/>
          <a:p>
            <a:r>
              <a:rPr lang="en-US" dirty="0" smtClean="0">
                <a:latin typeface="+mn-lt"/>
              </a:rPr>
              <a:t>ASCD Policy Priorities </a:t>
            </a:r>
            <a:r>
              <a:rPr lang="mr-IN" dirty="0" smtClean="0">
                <a:latin typeface="+mn-lt"/>
              </a:rPr>
              <a:t>–</a:t>
            </a:r>
            <a:r>
              <a:rPr lang="en-US" dirty="0" smtClean="0">
                <a:latin typeface="+mn-lt"/>
              </a:rPr>
              <a:t> Career Technical Education </a:t>
            </a:r>
            <a:r>
              <a:rPr lang="mr-IN" dirty="0" smtClean="0">
                <a:latin typeface="+mn-lt"/>
              </a:rPr>
              <a:t>–</a:t>
            </a:r>
            <a:r>
              <a:rPr lang="en-US" dirty="0" smtClean="0">
                <a:latin typeface="+mn-lt"/>
              </a:rPr>
              <a:t> Pathways to Post Secondary Success  </a:t>
            </a:r>
            <a:endParaRPr lang="en-US" dirty="0">
              <a:latin typeface="+mn-lt"/>
            </a:endParaRPr>
          </a:p>
        </p:txBody>
      </p:sp>
      <p:sp>
        <p:nvSpPr>
          <p:cNvPr id="3" name="Content Placeholder 2"/>
          <p:cNvSpPr>
            <a:spLocks noGrp="1"/>
          </p:cNvSpPr>
          <p:nvPr>
            <p:ph idx="1"/>
          </p:nvPr>
        </p:nvSpPr>
        <p:spPr>
          <a:xfrm>
            <a:off x="1710431" y="1646331"/>
            <a:ext cx="9907479" cy="4078025"/>
          </a:xfrm>
        </p:spPr>
        <p:txBody>
          <a:bodyPr>
            <a:normAutofit fontScale="77500" lnSpcReduction="20000"/>
          </a:bodyPr>
          <a:lstStyle/>
          <a:p>
            <a:r>
              <a:rPr lang="en-US" dirty="0" smtClean="0">
                <a:solidFill>
                  <a:srgbClr val="5E94CA"/>
                </a:solidFill>
              </a:rPr>
              <a:t>Number </a:t>
            </a:r>
            <a:r>
              <a:rPr lang="en-US" dirty="0">
                <a:solidFill>
                  <a:srgbClr val="5E94CA"/>
                </a:solidFill>
              </a:rPr>
              <a:t>of trade, transportation, and utilities sector jobs currently open – 1,019,000 </a:t>
            </a:r>
          </a:p>
          <a:p>
            <a:r>
              <a:rPr lang="en-US" dirty="0">
                <a:solidFill>
                  <a:srgbClr val="5E94CA"/>
                </a:solidFill>
              </a:rPr>
              <a:t>Number of job openings predicted by 2020 – 55 million</a:t>
            </a:r>
          </a:p>
          <a:p>
            <a:r>
              <a:rPr lang="en-US" dirty="0">
                <a:solidFill>
                  <a:srgbClr val="5E94CA"/>
                </a:solidFill>
              </a:rPr>
              <a:t>Percent of STEM jobs open to workers with less than a bachelor’s degree – 50% </a:t>
            </a:r>
          </a:p>
          <a:p>
            <a:r>
              <a:rPr lang="en-US" dirty="0">
                <a:solidFill>
                  <a:srgbClr val="5E94CA"/>
                </a:solidFill>
              </a:rPr>
              <a:t>Percent of those jobs that will require some college or a 2-year associate’s degree – 30% </a:t>
            </a:r>
          </a:p>
          <a:p>
            <a:r>
              <a:rPr lang="en-US" dirty="0">
                <a:solidFill>
                  <a:srgbClr val="5E94CA"/>
                </a:solidFill>
              </a:rPr>
              <a:t>Percent of people with less than an associate’s degree, including licenses and certificates, who earn more than the average bachelor’s degree recipient – 27%</a:t>
            </a:r>
          </a:p>
          <a:p>
            <a:r>
              <a:rPr lang="en-US" dirty="0">
                <a:solidFill>
                  <a:srgbClr val="5E94CA"/>
                </a:solidFill>
              </a:rPr>
              <a:t>Graduates with a technical or applied science associate’s degree out-earn their peers with a bachelor’s degree by – $2,000-$11,000 </a:t>
            </a:r>
            <a:endParaRPr lang="en-US" dirty="0" smtClean="0">
              <a:solidFill>
                <a:srgbClr val="5E94CA"/>
              </a:solidFill>
            </a:endParaRPr>
          </a:p>
          <a:p>
            <a:r>
              <a:rPr lang="en-US" dirty="0" smtClean="0">
                <a:solidFill>
                  <a:srgbClr val="5E94CA"/>
                </a:solidFill>
              </a:rPr>
              <a:t>The percent of students who complete a bachelor’s degree in four years at most public universities - </a:t>
            </a:r>
            <a:r>
              <a:rPr lang="en-US" dirty="0" smtClean="0">
                <a:solidFill>
                  <a:srgbClr val="5E94CA"/>
                </a:solidFill>
              </a:rPr>
              <a:t>19</a:t>
            </a:r>
            <a:endParaRPr lang="en-US" dirty="0">
              <a:solidFill>
                <a:srgbClr val="5E94CA"/>
              </a:solidFill>
            </a:endParaRPr>
          </a:p>
        </p:txBody>
      </p:sp>
    </p:spTree>
    <p:extLst>
      <p:ext uri="{BB962C8B-B14F-4D97-AF65-F5344CB8AC3E}">
        <p14:creationId xmlns:p14="http://schemas.microsoft.com/office/powerpoint/2010/main" val="383269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231" y="252581"/>
            <a:ext cx="9907479" cy="1325563"/>
          </a:xfrm>
        </p:spPr>
        <p:txBody>
          <a:bodyPr>
            <a:normAutofit/>
          </a:bodyPr>
          <a:lstStyle/>
          <a:p>
            <a:r>
              <a:rPr lang="en-US" dirty="0" smtClean="0">
                <a:latin typeface="+mn-lt"/>
              </a:rPr>
              <a:t>Framing </a:t>
            </a:r>
            <a:r>
              <a:rPr lang="en-US" dirty="0" smtClean="0">
                <a:latin typeface="+mn-lt"/>
              </a:rPr>
              <a:t>High Schools as Multiple Education Pathways</a:t>
            </a:r>
            <a:endParaRPr lang="en-US" dirty="0">
              <a:latin typeface="+mn-l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0841" y="1672758"/>
            <a:ext cx="7431869" cy="4744010"/>
          </a:xfrm>
        </p:spPr>
      </p:pic>
      <p:sp>
        <p:nvSpPr>
          <p:cNvPr id="3" name="Rectangle 2"/>
          <p:cNvSpPr/>
          <p:nvPr/>
        </p:nvSpPr>
        <p:spPr>
          <a:xfrm>
            <a:off x="349624" y="2795372"/>
            <a:ext cx="3747246" cy="1077218"/>
          </a:xfrm>
          <a:prstGeom prst="rect">
            <a:avLst/>
          </a:prstGeom>
        </p:spPr>
        <p:txBody>
          <a:bodyPr wrap="square">
            <a:spAutoFit/>
          </a:bodyPr>
          <a:lstStyle/>
          <a:p>
            <a:r>
              <a:rPr lang="en-US" sz="3200" b="1" dirty="0">
                <a:solidFill>
                  <a:srgbClr val="5E94CA"/>
                </a:solidFill>
                <a:latin typeface="+mj-lt"/>
                <a:ea typeface="+mj-ea"/>
                <a:cs typeface="+mj-cs"/>
              </a:rPr>
              <a:t>Once an endpoint </a:t>
            </a:r>
            <a:r>
              <a:rPr lang="mr-IN" sz="3200" b="1" dirty="0">
                <a:solidFill>
                  <a:srgbClr val="5E94CA"/>
                </a:solidFill>
                <a:latin typeface="+mj-lt"/>
                <a:ea typeface="+mj-ea"/>
              </a:rPr>
              <a:t>–</a:t>
            </a:r>
            <a:r>
              <a:rPr lang="en-US" sz="3200" b="1" dirty="0">
                <a:solidFill>
                  <a:srgbClr val="5E94CA"/>
                </a:solidFill>
                <a:latin typeface="+mj-lt"/>
                <a:ea typeface="+mj-ea"/>
                <a:cs typeface="+mj-cs"/>
              </a:rPr>
              <a:t> now a stepping stone </a:t>
            </a:r>
            <a:endParaRPr lang="en-US" sz="3200" b="1" dirty="0">
              <a:latin typeface="+mj-lt"/>
            </a:endParaRPr>
          </a:p>
        </p:txBody>
      </p:sp>
    </p:spTree>
    <p:extLst>
      <p:ext uri="{BB962C8B-B14F-4D97-AF65-F5344CB8AC3E}">
        <p14:creationId xmlns:p14="http://schemas.microsoft.com/office/powerpoint/2010/main" val="2048647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231" y="365125"/>
            <a:ext cx="9309261" cy="6359232"/>
          </a:xfrm>
        </p:spPr>
        <p:txBody>
          <a:bodyPr>
            <a:normAutofit fontScale="90000"/>
          </a:bodyPr>
          <a:lstStyle/>
          <a:p>
            <a:r>
              <a:rPr lang="en-US" dirty="0" smtClean="0">
                <a:solidFill>
                  <a:srgbClr val="002060"/>
                </a:solidFill>
              </a:rPr>
              <a:t>Away from</a:t>
            </a:r>
            <a:r>
              <a:rPr lang="en-US" dirty="0" smtClean="0"/>
              <a:t>				</a:t>
            </a:r>
            <a:r>
              <a:rPr lang="en-US" dirty="0" smtClean="0">
                <a:solidFill>
                  <a:srgbClr val="002060"/>
                </a:solidFill>
              </a:rPr>
              <a:t>Toward</a:t>
            </a:r>
            <a:r>
              <a:rPr lang="en-US" dirty="0" smtClean="0"/>
              <a:t/>
            </a:r>
            <a:br>
              <a:rPr lang="en-US" dirty="0" smtClean="0"/>
            </a:br>
            <a:r>
              <a:rPr lang="en-US" dirty="0" smtClean="0"/>
              <a:t/>
            </a:r>
            <a:br>
              <a:rPr lang="en-US" dirty="0" smtClean="0"/>
            </a:br>
            <a:r>
              <a:rPr lang="en-US" dirty="0" smtClean="0"/>
              <a:t>Sorting/ranking			Post secondary </a:t>
            </a:r>
            <a:br>
              <a:rPr lang="en-US" dirty="0" smtClean="0"/>
            </a:br>
            <a:r>
              <a:rPr lang="en-US" dirty="0"/>
              <a:t>	</a:t>
            </a:r>
            <a:r>
              <a:rPr lang="en-US" dirty="0" smtClean="0"/>
              <a:t>					plans for all</a:t>
            </a:r>
            <a:br>
              <a:rPr lang="en-US" dirty="0" smtClean="0"/>
            </a:br>
            <a:r>
              <a:rPr lang="en-US" dirty="0" smtClean="0"/>
              <a:t>Compliance				Commitment</a:t>
            </a:r>
            <a:br>
              <a:rPr lang="en-US" dirty="0" smtClean="0"/>
            </a:br>
            <a:r>
              <a:rPr lang="en-US" dirty="0"/>
              <a:t/>
            </a:r>
            <a:br>
              <a:rPr lang="en-US" dirty="0"/>
            </a:br>
            <a:r>
              <a:rPr lang="en-US" dirty="0" smtClean="0"/>
              <a:t>Seat time				Relevance</a:t>
            </a:r>
            <a:br>
              <a:rPr lang="en-US" dirty="0" smtClean="0"/>
            </a:br>
            <a:r>
              <a:rPr lang="en-US" dirty="0"/>
              <a:t/>
            </a:r>
            <a:br>
              <a:rPr lang="en-US" dirty="0"/>
            </a:br>
            <a:r>
              <a:rPr lang="en-US" dirty="0" smtClean="0"/>
              <a:t>School as single			Partnerships </a:t>
            </a:r>
            <a:br>
              <a:rPr lang="en-US" dirty="0" smtClean="0"/>
            </a:br>
            <a:r>
              <a:rPr lang="en-US" dirty="0" smtClean="0"/>
              <a:t>purveyor of knowledge	beyond school</a:t>
            </a:r>
            <a:br>
              <a:rPr lang="en-US" dirty="0" smtClean="0"/>
            </a:br>
            <a:r>
              <a:rPr lang="en-US" dirty="0"/>
              <a:t>	</a:t>
            </a:r>
            <a:r>
              <a:rPr lang="en-US" dirty="0" smtClean="0"/>
              <a:t>					walls</a:t>
            </a:r>
            <a:endParaRPr lang="en-US" dirty="0"/>
          </a:p>
        </p:txBody>
      </p:sp>
    </p:spTree>
    <p:extLst>
      <p:ext uri="{BB962C8B-B14F-4D97-AF65-F5344CB8AC3E}">
        <p14:creationId xmlns:p14="http://schemas.microsoft.com/office/powerpoint/2010/main" val="1987013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608" y="212725"/>
            <a:ext cx="9907479" cy="1325563"/>
          </a:xfrm>
        </p:spPr>
        <p:txBody>
          <a:bodyPr/>
          <a:lstStyle/>
          <a:p>
            <a:r>
              <a:rPr lang="en-US" dirty="0" smtClean="0">
                <a:latin typeface="+mn-lt"/>
              </a:rPr>
              <a:t>Core Principles of Post Secondary Pathways</a:t>
            </a:r>
            <a:endParaRPr lang="en-US" dirty="0">
              <a:latin typeface="+mn-lt"/>
            </a:endParaRPr>
          </a:p>
        </p:txBody>
      </p:sp>
      <p:sp>
        <p:nvSpPr>
          <p:cNvPr id="3" name="Content Placeholder 2"/>
          <p:cNvSpPr>
            <a:spLocks noGrp="1"/>
          </p:cNvSpPr>
          <p:nvPr>
            <p:ph idx="1"/>
          </p:nvPr>
        </p:nvSpPr>
        <p:spPr>
          <a:xfrm>
            <a:off x="1800078" y="1601507"/>
            <a:ext cx="9907479" cy="4664822"/>
          </a:xfrm>
        </p:spPr>
        <p:txBody>
          <a:bodyPr>
            <a:normAutofit fontScale="92500" lnSpcReduction="10000"/>
          </a:bodyPr>
          <a:lstStyle/>
          <a:p>
            <a:pPr>
              <a:lnSpc>
                <a:spcPct val="110000"/>
              </a:lnSpc>
              <a:spcBef>
                <a:spcPts val="0"/>
              </a:spcBef>
              <a:spcAft>
                <a:spcPts val="1200"/>
              </a:spcAft>
              <a:defRPr/>
            </a:pPr>
            <a:r>
              <a:rPr lang="en-US" dirty="0" smtClean="0">
                <a:solidFill>
                  <a:srgbClr val="5E94CA"/>
                </a:solidFill>
              </a:rPr>
              <a:t>Pathways keep students’ options open.</a:t>
            </a:r>
          </a:p>
          <a:p>
            <a:pPr>
              <a:lnSpc>
                <a:spcPct val="110000"/>
              </a:lnSpc>
              <a:spcBef>
                <a:spcPts val="0"/>
              </a:spcBef>
              <a:spcAft>
                <a:spcPts val="1200"/>
              </a:spcAft>
              <a:defRPr/>
            </a:pPr>
            <a:r>
              <a:rPr lang="en-US" dirty="0" smtClean="0">
                <a:solidFill>
                  <a:srgbClr val="5E94CA"/>
                </a:solidFill>
              </a:rPr>
              <a:t>The choice of which pathway is up to the student and family.</a:t>
            </a:r>
          </a:p>
          <a:p>
            <a:pPr>
              <a:lnSpc>
                <a:spcPct val="110000"/>
              </a:lnSpc>
              <a:spcBef>
                <a:spcPts val="0"/>
              </a:spcBef>
              <a:spcAft>
                <a:spcPts val="1200"/>
              </a:spcAft>
              <a:defRPr/>
            </a:pPr>
            <a:r>
              <a:rPr lang="en-US" dirty="0" smtClean="0">
                <a:solidFill>
                  <a:srgbClr val="5E94CA"/>
                </a:solidFill>
              </a:rPr>
              <a:t>Pathways are sometimes organized by cohort or academy affording students more personal and academic support.</a:t>
            </a:r>
          </a:p>
          <a:p>
            <a:pPr>
              <a:lnSpc>
                <a:spcPct val="110000"/>
              </a:lnSpc>
              <a:spcBef>
                <a:spcPts val="0"/>
              </a:spcBef>
              <a:spcAft>
                <a:spcPts val="1200"/>
              </a:spcAft>
              <a:defRPr/>
            </a:pPr>
            <a:r>
              <a:rPr lang="en-US" dirty="0" smtClean="0">
                <a:solidFill>
                  <a:srgbClr val="5E94CA"/>
                </a:solidFill>
              </a:rPr>
              <a:t>Integrated curriculum with real application allows for relevance.</a:t>
            </a:r>
          </a:p>
          <a:p>
            <a:pPr>
              <a:lnSpc>
                <a:spcPct val="110000"/>
              </a:lnSpc>
              <a:spcBef>
                <a:spcPts val="0"/>
              </a:spcBef>
              <a:spcAft>
                <a:spcPts val="1200"/>
              </a:spcAft>
              <a:defRPr/>
            </a:pPr>
            <a:r>
              <a:rPr lang="en-US" dirty="0" smtClean="0">
                <a:solidFill>
                  <a:srgbClr val="5E94CA"/>
                </a:solidFill>
              </a:rPr>
              <a:t>Collaboration between the school employers, community partners and post secondary education allow for clear paths.</a:t>
            </a:r>
          </a:p>
          <a:p>
            <a:pPr>
              <a:lnSpc>
                <a:spcPct val="110000"/>
              </a:lnSpc>
              <a:spcBef>
                <a:spcPts val="0"/>
              </a:spcBef>
              <a:spcAft>
                <a:spcPts val="1200"/>
              </a:spcAft>
              <a:defRPr/>
            </a:pPr>
            <a:r>
              <a:rPr lang="en-US" dirty="0" smtClean="0">
                <a:solidFill>
                  <a:srgbClr val="5E94CA"/>
                </a:solidFill>
              </a:rPr>
              <a:t>Authentic bridges exist between high school and paths.</a:t>
            </a:r>
          </a:p>
          <a:p>
            <a:pPr>
              <a:lnSpc>
                <a:spcPct val="110000"/>
              </a:lnSpc>
              <a:spcBef>
                <a:spcPts val="0"/>
              </a:spcBef>
              <a:spcAft>
                <a:spcPts val="1200"/>
              </a:spcAft>
              <a:defRPr/>
            </a:pPr>
            <a:r>
              <a:rPr lang="en-US" dirty="0" smtClean="0">
                <a:solidFill>
                  <a:srgbClr val="5E94CA"/>
                </a:solidFill>
              </a:rPr>
              <a:t>High school is a beginning not an end</a:t>
            </a:r>
            <a:r>
              <a:rPr lang="en-US" dirty="0" smtClean="0">
                <a:solidFill>
                  <a:srgbClr val="5E94CA"/>
                </a:solidFill>
              </a:rPr>
              <a:t>.</a:t>
            </a:r>
            <a:endParaRPr lang="en-US" dirty="0">
              <a:solidFill>
                <a:srgbClr val="5E94CA"/>
              </a:solidFill>
            </a:endParaRPr>
          </a:p>
        </p:txBody>
      </p:sp>
    </p:spTree>
    <p:extLst>
      <p:ext uri="{BB962C8B-B14F-4D97-AF65-F5344CB8AC3E}">
        <p14:creationId xmlns:p14="http://schemas.microsoft.com/office/powerpoint/2010/main" val="159341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066" y="167901"/>
            <a:ext cx="10373644" cy="1325563"/>
          </a:xfrm>
        </p:spPr>
        <p:txBody>
          <a:bodyPr/>
          <a:lstStyle/>
          <a:p>
            <a:r>
              <a:rPr lang="en-US" dirty="0" smtClean="0">
                <a:latin typeface="+mn-lt"/>
              </a:rPr>
              <a:t>Sample Strategies Based on Evidence Base</a:t>
            </a:r>
            <a:endParaRPr lang="en-US" dirty="0">
              <a:latin typeface="+mn-lt"/>
            </a:endParaRPr>
          </a:p>
        </p:txBody>
      </p:sp>
      <p:sp>
        <p:nvSpPr>
          <p:cNvPr id="3" name="Content Placeholder 2"/>
          <p:cNvSpPr>
            <a:spLocks noGrp="1"/>
          </p:cNvSpPr>
          <p:nvPr>
            <p:ph idx="1"/>
          </p:nvPr>
        </p:nvSpPr>
        <p:spPr>
          <a:xfrm>
            <a:off x="1549066" y="1574613"/>
            <a:ext cx="9907479" cy="4078025"/>
          </a:xfrm>
        </p:spPr>
        <p:txBody>
          <a:bodyPr>
            <a:normAutofit fontScale="92500" lnSpcReduction="20000"/>
          </a:bodyPr>
          <a:lstStyle/>
          <a:p>
            <a:pPr>
              <a:lnSpc>
                <a:spcPct val="100000"/>
              </a:lnSpc>
              <a:spcBef>
                <a:spcPts val="0"/>
              </a:spcBef>
              <a:defRPr/>
            </a:pPr>
            <a:r>
              <a:rPr lang="en-US" dirty="0" smtClean="0">
                <a:solidFill>
                  <a:srgbClr val="5E94CA"/>
                </a:solidFill>
              </a:rPr>
              <a:t>Beginning </a:t>
            </a:r>
            <a:r>
              <a:rPr lang="en-US" dirty="0">
                <a:solidFill>
                  <a:srgbClr val="5E94CA"/>
                </a:solidFill>
              </a:rPr>
              <a:t>in the freshman year, offer a comprehensive college and career planning program to students and families</a:t>
            </a:r>
            <a:r>
              <a:rPr lang="en-US" dirty="0" smtClean="0">
                <a:solidFill>
                  <a:srgbClr val="5E94CA"/>
                </a:solidFill>
              </a:rPr>
              <a:t>.</a:t>
            </a:r>
          </a:p>
          <a:p>
            <a:pPr>
              <a:lnSpc>
                <a:spcPct val="100000"/>
              </a:lnSpc>
              <a:spcBef>
                <a:spcPts val="0"/>
              </a:spcBef>
              <a:defRPr/>
            </a:pPr>
            <a:endParaRPr lang="en-US" dirty="0">
              <a:solidFill>
                <a:srgbClr val="5E94CA"/>
              </a:solidFill>
            </a:endParaRPr>
          </a:p>
          <a:p>
            <a:pPr>
              <a:lnSpc>
                <a:spcPct val="100000"/>
              </a:lnSpc>
              <a:spcBef>
                <a:spcPts val="0"/>
              </a:spcBef>
              <a:defRPr/>
            </a:pPr>
            <a:r>
              <a:rPr lang="en-US" dirty="0" smtClean="0">
                <a:solidFill>
                  <a:srgbClr val="5E94CA"/>
                </a:solidFill>
              </a:rPr>
              <a:t>Provide all students support to complete a comprehensive plan for success after high school.</a:t>
            </a:r>
          </a:p>
          <a:p>
            <a:pPr>
              <a:lnSpc>
                <a:spcPct val="100000"/>
              </a:lnSpc>
              <a:spcBef>
                <a:spcPts val="0"/>
              </a:spcBef>
              <a:defRPr/>
            </a:pPr>
            <a:endParaRPr lang="en-US" dirty="0" smtClean="0">
              <a:solidFill>
                <a:srgbClr val="5E94CA"/>
              </a:solidFill>
            </a:endParaRPr>
          </a:p>
          <a:p>
            <a:pPr>
              <a:lnSpc>
                <a:spcPct val="100000"/>
              </a:lnSpc>
              <a:spcBef>
                <a:spcPts val="0"/>
              </a:spcBef>
              <a:defRPr/>
            </a:pPr>
            <a:r>
              <a:rPr lang="en-US" dirty="0" smtClean="0">
                <a:solidFill>
                  <a:srgbClr val="5E94CA"/>
                </a:solidFill>
              </a:rPr>
              <a:t>Offer a dual enrollment program that allows student to take college courses for high school AND college credit.</a:t>
            </a:r>
          </a:p>
          <a:p>
            <a:pPr>
              <a:lnSpc>
                <a:spcPct val="100000"/>
              </a:lnSpc>
              <a:spcBef>
                <a:spcPts val="0"/>
              </a:spcBef>
              <a:defRPr/>
            </a:pPr>
            <a:endParaRPr lang="en-US" dirty="0">
              <a:solidFill>
                <a:srgbClr val="5E94CA"/>
              </a:solidFill>
            </a:endParaRPr>
          </a:p>
          <a:p>
            <a:pPr>
              <a:lnSpc>
                <a:spcPct val="100000"/>
              </a:lnSpc>
              <a:spcBef>
                <a:spcPts val="0"/>
              </a:spcBef>
              <a:defRPr/>
            </a:pPr>
            <a:r>
              <a:rPr lang="en-US" dirty="0" smtClean="0">
                <a:solidFill>
                  <a:srgbClr val="5E94CA"/>
                </a:solidFill>
              </a:rPr>
              <a:t>Integration of academic and technical content.</a:t>
            </a:r>
          </a:p>
          <a:p>
            <a:pPr>
              <a:lnSpc>
                <a:spcPct val="100000"/>
              </a:lnSpc>
              <a:spcBef>
                <a:spcPts val="0"/>
              </a:spcBef>
              <a:defRPr/>
            </a:pPr>
            <a:endParaRPr lang="en-US" dirty="0">
              <a:solidFill>
                <a:srgbClr val="5E94CA"/>
              </a:solidFill>
            </a:endParaRPr>
          </a:p>
          <a:p>
            <a:pPr>
              <a:lnSpc>
                <a:spcPct val="100000"/>
              </a:lnSpc>
              <a:spcBef>
                <a:spcPts val="0"/>
              </a:spcBef>
              <a:defRPr/>
            </a:pPr>
            <a:r>
              <a:rPr lang="en-US" dirty="0" smtClean="0">
                <a:solidFill>
                  <a:srgbClr val="5E94CA"/>
                </a:solidFill>
              </a:rPr>
              <a:t>Career awareness, job shadowing, intern and apprenticeships</a:t>
            </a:r>
            <a:r>
              <a:rPr lang="en-US" dirty="0" smtClean="0">
                <a:solidFill>
                  <a:srgbClr val="5E94CA"/>
                </a:solidFill>
              </a:rPr>
              <a:t>.</a:t>
            </a:r>
            <a:endParaRPr lang="en-US" dirty="0">
              <a:solidFill>
                <a:srgbClr val="5E94CA"/>
              </a:solidFill>
            </a:endParaRPr>
          </a:p>
        </p:txBody>
      </p:sp>
    </p:spTree>
    <p:extLst>
      <p:ext uri="{BB962C8B-B14F-4D97-AF65-F5344CB8AC3E}">
        <p14:creationId xmlns:p14="http://schemas.microsoft.com/office/powerpoint/2010/main" val="787883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178" y="185831"/>
            <a:ext cx="10371816" cy="1325563"/>
          </a:xfrm>
        </p:spPr>
        <p:txBody>
          <a:bodyPr/>
          <a:lstStyle/>
          <a:p>
            <a:r>
              <a:rPr lang="en-US" dirty="0" smtClean="0">
                <a:latin typeface="+mn-lt"/>
              </a:rPr>
              <a:t>How might you like to see high school support your path to adult success?</a:t>
            </a:r>
            <a:endParaRPr lang="en-US" dirty="0">
              <a:latin typeface="+mn-lt"/>
            </a:endParaRP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lvl="0" indent="0">
              <a:lnSpc>
                <a:spcPct val="100000"/>
              </a:lnSpc>
              <a:spcBef>
                <a:spcPts val="0"/>
              </a:spcBef>
              <a:buNone/>
              <a:defRPr/>
            </a:pPr>
            <a:r>
              <a:rPr lang="en-US" dirty="0" smtClean="0">
                <a:hlinkClick r:id="rId3"/>
              </a:rPr>
              <a:t>Student </a:t>
            </a:r>
            <a:r>
              <a:rPr lang="en-US" dirty="0" smtClean="0">
                <a:hlinkClick r:id="rId3"/>
              </a:rPr>
              <a:t>Voices</a:t>
            </a:r>
            <a:endParaRPr lang="en-US" dirty="0" smtClean="0"/>
          </a:p>
          <a:p>
            <a:pPr marL="0" lvl="0" indent="0">
              <a:lnSpc>
                <a:spcPct val="100000"/>
              </a:lnSpc>
              <a:spcBef>
                <a:spcPts val="0"/>
              </a:spcBef>
              <a:buNone/>
              <a:defRPr/>
            </a:pPr>
            <a:r>
              <a:rPr lang="en-US" dirty="0" smtClean="0">
                <a:solidFill>
                  <a:srgbClr val="5E94CA"/>
                </a:solidFill>
              </a:rPr>
              <a:t>Click link to play video</a:t>
            </a:r>
            <a:endParaRPr lang="en-US" dirty="0">
              <a:solidFill>
                <a:srgbClr val="5E94CA"/>
              </a:solidFill>
            </a:endParaRPr>
          </a:p>
        </p:txBody>
      </p:sp>
    </p:spTree>
    <p:extLst>
      <p:ext uri="{BB962C8B-B14F-4D97-AF65-F5344CB8AC3E}">
        <p14:creationId xmlns:p14="http://schemas.microsoft.com/office/powerpoint/2010/main" val="184701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5EAD92E-D9B6-42B0-9CC2-09EA21FAE2EC}" vid="{B8F761C4-68E7-4593-9DB1-ADAB5AA92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CSHSC Template</Template>
  <TotalTime>614</TotalTime>
  <Words>574</Words>
  <Application>Microsoft Office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Mangal</vt:lpstr>
      <vt:lpstr>Office Theme</vt:lpstr>
      <vt:lpstr>Post Secondary Pathways</vt:lpstr>
      <vt:lpstr>Startling Statistics on Career Technical Education</vt:lpstr>
      <vt:lpstr>ASCD Policy Priorities – Career Technical Education – Pathways to Post Secondary Success</vt:lpstr>
      <vt:lpstr>ASCD Policy Priorities – Career Technical Education – Pathways to Post Secondary Success  </vt:lpstr>
      <vt:lpstr>Framing High Schools as Multiple Education Pathways</vt:lpstr>
      <vt:lpstr>Away from    Toward  Sorting/ranking   Post secondary        plans for all Compliance    Commitment  Seat time    Relevance  School as single   Partnerships  purveyor of knowledge beyond school       walls</vt:lpstr>
      <vt:lpstr>Core Principles of Post Secondary Pathways</vt:lpstr>
      <vt:lpstr>Sample Strategies Based on Evidence Base</vt:lpstr>
      <vt:lpstr>How might you like to see high school support your path to adult success?</vt:lpstr>
      <vt:lpstr>Shaping the Path to Support College Access</vt:lpstr>
      <vt:lpstr>Promising ideas pick one to explore</vt:lpstr>
      <vt:lpstr>What kinds of experiences are happening in your state that enable students to explore college and career options, develop their talents and passions and deepen their connections to their community?  How might we support the design of  high schools that help young people envision a future beyond their immediate circumstances and expand their possibilities for students to reach those futures?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Secondary Pathways</dc:title>
  <dc:creator>Microsoft Office User</dc:creator>
  <cp:lastModifiedBy>Gregg Howell</cp:lastModifiedBy>
  <cp:revision>33</cp:revision>
  <cp:lastPrinted>2017-11-07T20:32:56Z</cp:lastPrinted>
  <dcterms:created xsi:type="dcterms:W3CDTF">2017-10-24T14:47:23Z</dcterms:created>
  <dcterms:modified xsi:type="dcterms:W3CDTF">2017-11-13T17:52:37Z</dcterms:modified>
</cp:coreProperties>
</file>