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7" r:id="rId2"/>
    <p:sldId id="317" r:id="rId3"/>
    <p:sldId id="258" r:id="rId4"/>
    <p:sldId id="341" r:id="rId5"/>
    <p:sldId id="337" r:id="rId6"/>
    <p:sldId id="338" r:id="rId7"/>
    <p:sldId id="339" r:id="rId8"/>
    <p:sldId id="265" r:id="rId9"/>
    <p:sldId id="266" r:id="rId10"/>
    <p:sldId id="267" r:id="rId11"/>
    <p:sldId id="355" r:id="rId12"/>
    <p:sldId id="344" r:id="rId13"/>
    <p:sldId id="345" r:id="rId14"/>
    <p:sldId id="352" r:id="rId15"/>
    <p:sldId id="346" r:id="rId16"/>
    <p:sldId id="347" r:id="rId17"/>
    <p:sldId id="348" r:id="rId18"/>
    <p:sldId id="349" r:id="rId19"/>
    <p:sldId id="350" r:id="rId20"/>
    <p:sldId id="321" r:id="rId21"/>
    <p:sldId id="353" r:id="rId22"/>
    <p:sldId id="329" r:id="rId23"/>
    <p:sldId id="354" r:id="rId24"/>
    <p:sldId id="331" r:id="rId25"/>
    <p:sldId id="333" r:id="rId26"/>
    <p:sldId id="334" r:id="rId27"/>
    <p:sldId id="358" r:id="rId28"/>
    <p:sldId id="356" r:id="rId29"/>
    <p:sldId id="357" r:id="rId30"/>
    <p:sldId id="359" r:id="rId3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64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6581236797605242E-2"/>
          <c:y val="0.24179518573054481"/>
          <c:w val="0.47305739130102831"/>
          <c:h val="0.65045406824146978"/>
        </c:manualLayout>
      </c:layout>
      <c:pieChart>
        <c:varyColors val="1"/>
        <c:ser>
          <c:idx val="0"/>
          <c:order val="0"/>
          <c:explosion val="3"/>
          <c:dLbls>
            <c:dLbl>
              <c:idx val="2"/>
              <c:spPr/>
              <c:txPr>
                <a:bodyPr/>
                <a:lstStyle/>
                <a:p>
                  <a:pPr>
                    <a:defRPr sz="1400" b="1">
                      <a:solidFill>
                        <a:schemeClr val="tx1"/>
                      </a:solidFill>
                    </a:defRPr>
                  </a:pPr>
                  <a:endParaRPr lang="en-US"/>
                </a:p>
              </c:txPr>
              <c:showLegendKey val="0"/>
              <c:showVal val="0"/>
              <c:showCatName val="0"/>
              <c:showSerName val="0"/>
              <c:showPercent val="1"/>
              <c:showBubbleSize val="0"/>
            </c:dLbl>
            <c:spPr>
              <a:noFill/>
              <a:ln>
                <a:noFill/>
              </a:ln>
              <a:effectLst/>
            </c:spPr>
            <c:txPr>
              <a:bodyPr/>
              <a:lstStyle/>
              <a:p>
                <a:pPr>
                  <a:defRPr sz="1400" b="1">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Sheet1!$A$2:$A$6</c:f>
              <c:strCache>
                <c:ptCount val="5"/>
                <c:pt idx="0">
                  <c:v>Academic Behaviors </c:v>
                </c:pt>
                <c:pt idx="1">
                  <c:v>Student Demographics</c:v>
                </c:pt>
                <c:pt idx="2">
                  <c:v>School Factors</c:v>
                </c:pt>
                <c:pt idx="3">
                  <c:v>EXPLORE Composite Score</c:v>
                </c:pt>
                <c:pt idx="4">
                  <c:v>Middle School Grades</c:v>
                </c:pt>
              </c:strCache>
            </c:strRef>
          </c:cat>
          <c:val>
            <c:numRef>
              <c:f>Sheet1!$B$2:$B$6</c:f>
              <c:numCache>
                <c:formatCode>0%</c:formatCode>
                <c:ptCount val="5"/>
                <c:pt idx="0">
                  <c:v>0.31000000000000072</c:v>
                </c:pt>
                <c:pt idx="1">
                  <c:v>9.0000000000000024E-2</c:v>
                </c:pt>
                <c:pt idx="2">
                  <c:v>3.0000000000000002E-2</c:v>
                </c:pt>
                <c:pt idx="3">
                  <c:v>0.26</c:v>
                </c:pt>
                <c:pt idx="4">
                  <c:v>0.31000000000000072</c:v>
                </c:pt>
              </c:numCache>
            </c:numRef>
          </c:val>
        </c:ser>
        <c:dLbls>
          <c:showLegendKey val="0"/>
          <c:showVal val="0"/>
          <c:showCatName val="0"/>
          <c:showSerName val="0"/>
          <c:showPercent val="1"/>
          <c:showBubbleSize val="0"/>
          <c:showLeaderLines val="1"/>
        </c:dLbls>
        <c:firstSliceAng val="0"/>
      </c:pieChart>
    </c:plotArea>
    <c:legend>
      <c:legendPos val="r"/>
      <c:legendEntry>
        <c:idx val="0"/>
        <c:txPr>
          <a:bodyPr/>
          <a:lstStyle/>
          <a:p>
            <a:pPr>
              <a:defRPr sz="1600" b="1"/>
            </a:pPr>
            <a:endParaRPr lang="en-US"/>
          </a:p>
        </c:txPr>
      </c:legendEntry>
      <c:layout>
        <c:manualLayout>
          <c:xMode val="edge"/>
          <c:yMode val="edge"/>
          <c:x val="0.50762511957884493"/>
          <c:y val="0.27690839842460624"/>
          <c:w val="0.4900939399521092"/>
          <c:h val="0.56384095736265005"/>
        </c:manualLayout>
      </c:layout>
      <c:overlay val="0"/>
      <c:txPr>
        <a:bodyPr/>
        <a:lstStyle/>
        <a:p>
          <a:pPr>
            <a:defRPr sz="1200"/>
          </a:pPr>
          <a:endParaRPr lang="en-US"/>
        </a:p>
      </c:txPr>
    </c:legend>
    <c:plotVisOnly val="1"/>
    <c:dispBlanksAs val="zero"/>
    <c:showDLblsOverMax val="0"/>
  </c:chart>
  <c:spPr>
    <a:no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2528993047466699"/>
          <c:y val="0.25477209227034681"/>
          <c:w val="0.40597493360667303"/>
          <c:h val="0.65032940663683136"/>
        </c:manualLayout>
      </c:layout>
      <c:pieChart>
        <c:varyColors val="1"/>
        <c:dLbls>
          <c:showLegendKey val="0"/>
          <c:showVal val="0"/>
          <c:showCatName val="0"/>
          <c:showSerName val="0"/>
          <c:showPercent val="1"/>
          <c:showBubbleSize val="0"/>
          <c:showLeaderLines val="0"/>
        </c:dLbls>
        <c:firstSliceAng val="0"/>
      </c:pieChart>
    </c:plotArea>
    <c:legend>
      <c:legendPos val="r"/>
      <c:layout>
        <c:manualLayout>
          <c:xMode val="edge"/>
          <c:yMode val="edge"/>
          <c:x val="0.53115943115140285"/>
          <c:y val="0.27690839842460624"/>
          <c:w val="0.46053563100109673"/>
          <c:h val="0.57761477350302382"/>
        </c:manualLayout>
      </c:layout>
      <c:overlay val="0"/>
    </c:legend>
    <c:plotVisOnly val="1"/>
    <c:dispBlanksAs val="zero"/>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B3A5BD31-6A8F-4957-989D-30097C3F26D0}" type="datetimeFigureOut">
              <a:rPr lang="en-US" smtClean="0"/>
              <a:t>10/21/2014</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357B0860-D3BB-4E1D-BC94-ACE39921484D}" type="slidenum">
              <a:rPr lang="en-US" smtClean="0"/>
              <a:t>‹#›</a:t>
            </a:fld>
            <a:endParaRPr lang="en-US"/>
          </a:p>
        </p:txBody>
      </p:sp>
    </p:spTree>
    <p:extLst>
      <p:ext uri="{BB962C8B-B14F-4D97-AF65-F5344CB8AC3E}">
        <p14:creationId xmlns:p14="http://schemas.microsoft.com/office/powerpoint/2010/main" val="3008614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D306AA4D-4AF7-440E-8148-C679D5B89990}" type="datetimeFigureOut">
              <a:rPr lang="en-US" smtClean="0"/>
              <a:t>10/21/2014</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24ECC474-0CE5-4F4B-8CDB-33C20F4D37C2}" type="slidenum">
              <a:rPr lang="en-US" smtClean="0"/>
              <a:t>‹#›</a:t>
            </a:fld>
            <a:endParaRPr lang="en-US" dirty="0"/>
          </a:p>
        </p:txBody>
      </p:sp>
    </p:spTree>
    <p:extLst>
      <p:ext uri="{BB962C8B-B14F-4D97-AF65-F5344CB8AC3E}">
        <p14:creationId xmlns:p14="http://schemas.microsoft.com/office/powerpoint/2010/main" val="516869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NOTE: OK</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p>
          <a:p>
            <a:r>
              <a:rPr lang="en-US" dirty="0" smtClean="0"/>
              <a:t>What’s different about</a:t>
            </a:r>
            <a:r>
              <a:rPr lang="en-US" baseline="0" dirty="0" smtClean="0"/>
              <a:t> the CRIS approach? Two things:</a:t>
            </a:r>
          </a:p>
          <a:p>
            <a:endParaRPr lang="en-US" baseline="0" dirty="0" smtClean="0"/>
          </a:p>
          <a:p>
            <a:r>
              <a:rPr lang="en-US" baseline="0" dirty="0" smtClean="0"/>
              <a:t>Equal attention to three dimensions of readiness – the traditional academic, the social/emotional learning (tenacity/grit), practical skills and knowledge needed to gain admission to the right college and successfully navigating once there.</a:t>
            </a:r>
          </a:p>
          <a:p>
            <a:endParaRPr lang="en-US" baseline="0" dirty="0" smtClean="0"/>
          </a:p>
          <a:p>
            <a:r>
              <a:rPr lang="en-US" baseline="0" dirty="0" smtClean="0"/>
              <a:t>Builds on the research of David Conley and others</a:t>
            </a:r>
          </a:p>
          <a:p>
            <a:endParaRPr lang="en-US" baseline="0" dirty="0" smtClean="0"/>
          </a:p>
          <a:p>
            <a:r>
              <a:rPr lang="en-US" baseline="0" dirty="0" smtClean="0"/>
              <a:t>These is often where the question comes up – If 66% enroll in college the fall following graduation, what about the other 34% (1.1 m in 2012)? College-ready is translated as ready to pursue, without remediation, formal </a:t>
            </a:r>
            <a:r>
              <a:rPr lang="en-US" b="1" baseline="0" dirty="0" smtClean="0"/>
              <a:t>post-secondary training </a:t>
            </a:r>
            <a:r>
              <a:rPr lang="en-US" baseline="0" dirty="0" smtClean="0"/>
              <a:t>– non-degree credential, military service, apprenticeship in trade union, and the like. I think you’ll find these indicators parallel in many ways the 21</a:t>
            </a:r>
            <a:r>
              <a:rPr lang="en-US" baseline="30000" dirty="0" smtClean="0"/>
              <a:t>st</a:t>
            </a:r>
            <a:r>
              <a:rPr lang="en-US" baseline="0" dirty="0" smtClean="0"/>
              <a:t> century skills --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A552F0F-682D-D843-B391-D42699399767}" type="slidenum">
              <a:rPr lang="en-US" smtClean="0"/>
              <a:t>14</a:t>
            </a:fld>
            <a:endParaRPr lang="en-US" dirty="0"/>
          </a:p>
        </p:txBody>
      </p:sp>
    </p:spTree>
    <p:extLst>
      <p:ext uri="{BB962C8B-B14F-4D97-AF65-F5344CB8AC3E}">
        <p14:creationId xmlns:p14="http://schemas.microsoft.com/office/powerpoint/2010/main" val="2336183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dirty="0"/>
              <a:t>ACT tested over 14,000 students at 48 postsecondary institutions using ENGAGE College and tracked these students through their college careers.</a:t>
            </a:r>
          </a:p>
          <a:p>
            <a:endParaRPr lang="en-US" dirty="0" smtClean="0"/>
          </a:p>
          <a:p>
            <a:r>
              <a:rPr lang="en-US" dirty="0" smtClean="0"/>
              <a:t>Results show that ENGAGE is a valid predictor of academic performance and persistence</a:t>
            </a:r>
          </a:p>
          <a:p>
            <a:r>
              <a:rPr lang="en-US" dirty="0" smtClean="0"/>
              <a:t>It provides additional information that more accurately identifies students who are at risk of poor grades and drop out, beyond measures of academic achievement alone </a:t>
            </a:r>
          </a:p>
          <a:p>
            <a:endParaRPr lang="en-US" dirty="0" smtClean="0"/>
          </a:p>
          <a:p>
            <a:r>
              <a:rPr lang="en-US" dirty="0" smtClean="0"/>
              <a:t>Robbins, Allen, Casillas, Peterson,  &amp; Le, 2006; Allen, Robbins, Casillas, &amp; Oh, 2008</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32326" indent="-281664" eaLnBrk="0" hangingPunct="0">
              <a:defRPr>
                <a:solidFill>
                  <a:schemeClr val="tx1"/>
                </a:solidFill>
                <a:latin typeface="Arial" pitchFamily="34" charset="0"/>
                <a:ea typeface="ＭＳ Ｐゴシック" pitchFamily="34" charset="-128"/>
              </a:defRPr>
            </a:lvl2pPr>
            <a:lvl3pPr marL="1126655" indent="-225331" eaLnBrk="0" hangingPunct="0">
              <a:defRPr>
                <a:solidFill>
                  <a:schemeClr val="tx1"/>
                </a:solidFill>
                <a:latin typeface="Arial" pitchFamily="34" charset="0"/>
                <a:ea typeface="ＭＳ Ｐゴシック" pitchFamily="34" charset="-128"/>
              </a:defRPr>
            </a:lvl3pPr>
            <a:lvl4pPr marL="1577317" indent="-225331" eaLnBrk="0" hangingPunct="0">
              <a:defRPr>
                <a:solidFill>
                  <a:schemeClr val="tx1"/>
                </a:solidFill>
                <a:latin typeface="Arial" pitchFamily="34" charset="0"/>
                <a:ea typeface="ＭＳ Ｐゴシック" pitchFamily="34" charset="-128"/>
              </a:defRPr>
            </a:lvl4pPr>
            <a:lvl5pPr marL="2027979" indent="-225331" eaLnBrk="0" hangingPunct="0">
              <a:defRPr>
                <a:solidFill>
                  <a:schemeClr val="tx1"/>
                </a:solidFill>
                <a:latin typeface="Arial" pitchFamily="34" charset="0"/>
                <a:ea typeface="ＭＳ Ｐゴシック" pitchFamily="34" charset="-128"/>
              </a:defRPr>
            </a:lvl5pPr>
            <a:lvl6pPr marL="2478641" indent="-22533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29303" indent="-225331" eaLnBrk="0" fontAlgn="base" hangingPunct="0">
              <a:spcBef>
                <a:spcPct val="0"/>
              </a:spcBef>
              <a:spcAft>
                <a:spcPct val="0"/>
              </a:spcAft>
              <a:defRPr>
                <a:solidFill>
                  <a:schemeClr val="tx1"/>
                </a:solidFill>
                <a:latin typeface="Arial" pitchFamily="34" charset="0"/>
                <a:ea typeface="ＭＳ Ｐゴシック" pitchFamily="34" charset="-128"/>
              </a:defRPr>
            </a:lvl7pPr>
            <a:lvl8pPr marL="3379965" indent="-22533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30627" indent="-225331"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69BE486-F693-48B6-99E4-8BA4224E0FBC}" type="slidenum">
              <a:rPr lang="en-US" smtClean="0">
                <a:solidFill>
                  <a:prstClr val="black"/>
                </a:solidFill>
                <a:cs typeface="Arial" pitchFamily="34" charset="0"/>
              </a:rPr>
              <a:pPr eaLnBrk="1" hangingPunct="1"/>
              <a:t>18</a:t>
            </a:fld>
            <a:endParaRPr lang="en-US" dirty="0" smtClean="0">
              <a:solidFill>
                <a:prstClr val="black"/>
              </a:solidFill>
              <a:cs typeface="Arial" pitchFamily="34" charset="0"/>
            </a:endParaRPr>
          </a:p>
        </p:txBody>
      </p:sp>
    </p:spTree>
    <p:extLst>
      <p:ext uri="{BB962C8B-B14F-4D97-AF65-F5344CB8AC3E}">
        <p14:creationId xmlns:p14="http://schemas.microsoft.com/office/powerpoint/2010/main" val="503820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xfrm>
            <a:off x="1109663" y="698500"/>
            <a:ext cx="4646612" cy="3486150"/>
          </a:xfrm>
          <a:ln/>
        </p:spPr>
      </p:sp>
      <p:sp>
        <p:nvSpPr>
          <p:cNvPr id="157699" name="Notes Placeholder 2"/>
          <p:cNvSpPr>
            <a:spLocks noGrp="1"/>
          </p:cNvSpPr>
          <p:nvPr>
            <p:ph type="body" idx="1"/>
          </p:nvPr>
        </p:nvSpPr>
        <p:spPr>
          <a:xfrm>
            <a:off x="685800" y="4416425"/>
            <a:ext cx="5487988"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88" tIns="44645" rIns="89288" bIns="44645"/>
          <a:lstStyle/>
          <a:p>
            <a:pPr eaLnBrk="1" hangingPunct="1"/>
            <a:r>
              <a:rPr lang="en-US" altLang="en-US" dirty="0" smtClean="0">
                <a:latin typeface="Arial" pitchFamily="34" charset="0"/>
                <a:cs typeface="Arial" pitchFamily="34" charset="0"/>
              </a:rPr>
              <a:t>This slide</a:t>
            </a:r>
            <a:r>
              <a:rPr lang="en-US" altLang="en-US" baseline="0" dirty="0" smtClean="0">
                <a:latin typeface="Arial" pitchFamily="34" charset="0"/>
                <a:cs typeface="Arial" pitchFamily="34" charset="0"/>
              </a:rPr>
              <a:t> highlights three very different students all in need of different types of interventions.  This is real data from an 8</a:t>
            </a:r>
            <a:r>
              <a:rPr lang="en-US" altLang="en-US" baseline="30000" dirty="0" smtClean="0">
                <a:latin typeface="Arial" pitchFamily="34" charset="0"/>
                <a:cs typeface="Arial" pitchFamily="34" charset="0"/>
              </a:rPr>
              <a:t>th</a:t>
            </a:r>
            <a:r>
              <a:rPr lang="en-US" altLang="en-US" baseline="0" dirty="0" smtClean="0">
                <a:latin typeface="Arial" pitchFamily="34" charset="0"/>
                <a:cs typeface="Arial" pitchFamily="34" charset="0"/>
              </a:rPr>
              <a:t> grade teachers homeroom.    The first student, does well on assessments and is reading on grade level.  Just looking at assessment data one might conclude this student is in good shape to succeed in 9</a:t>
            </a:r>
            <a:r>
              <a:rPr lang="en-US" altLang="en-US" baseline="30000" dirty="0" smtClean="0">
                <a:latin typeface="Arial" pitchFamily="34" charset="0"/>
                <a:cs typeface="Arial" pitchFamily="34" charset="0"/>
              </a:rPr>
              <a:t>th</a:t>
            </a:r>
            <a:r>
              <a:rPr lang="en-US" altLang="en-US" baseline="0" dirty="0" smtClean="0">
                <a:latin typeface="Arial" pitchFamily="34" charset="0"/>
                <a:cs typeface="Arial" pitchFamily="34" charset="0"/>
              </a:rPr>
              <a:t> grade.  However, notice the big dip in attendance and low grades including D’s.  Clearly something has happened in the past year to cause the student begin to disengage from school.   Absent intervention this student is likely to struggle with the transition to 9</a:t>
            </a:r>
            <a:r>
              <a:rPr lang="en-US" altLang="en-US" baseline="30000" dirty="0" smtClean="0">
                <a:latin typeface="Arial" pitchFamily="34" charset="0"/>
                <a:cs typeface="Arial" pitchFamily="34" charset="0"/>
              </a:rPr>
              <a:t>th</a:t>
            </a:r>
            <a:r>
              <a:rPr lang="en-US" altLang="en-US" baseline="0" dirty="0" smtClean="0">
                <a:latin typeface="Arial" pitchFamily="34" charset="0"/>
                <a:cs typeface="Arial" pitchFamily="34" charset="0"/>
              </a:rPr>
              <a:t> grade and despite strong test scores may well be on the path to dropping out.   The second student has both low test scores, grades, and significant behavior issues (the more behavior comments a student has the worse their behavior).   The question is what is driving what.  Is the student lost in class because they are missing key skills and hence acts out.  Or is the student acting out for out of school reasons and hence not paying attention in class and then falling behind?   Each of these possibilities suggest very different interventions hence why in tis case it would be important to gather more information to find out.  The last student is behind, failing, getting in trouble and not coming to school. Clearly there are major issues.  If they are not resolved this student is unlikely to even make it to high school and may well become a middle grades dropout. </a:t>
            </a:r>
            <a:endParaRPr lang="en-US" altLang="en-US" dirty="0" smtClean="0">
              <a:latin typeface="Arial" pitchFamily="34" charset="0"/>
              <a:cs typeface="Arial" pitchFamily="34" charset="0"/>
            </a:endParaRPr>
          </a:p>
        </p:txBody>
      </p:sp>
      <p:sp>
        <p:nvSpPr>
          <p:cNvPr id="157700" name="Slide Number Placeholder 3"/>
          <p:cNvSpPr txBox="1">
            <a:spLocks noGrp="1"/>
          </p:cNvSpPr>
          <p:nvPr/>
        </p:nvSpPr>
        <p:spPr bwMode="auto">
          <a:xfrm>
            <a:off x="3884613" y="8831263"/>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88" tIns="44645" rIns="89288" bIns="44645" anchor="b"/>
          <a:lstStyle>
            <a:lvl1pPr defTabSz="901700" eaLnBrk="0" hangingPunct="0">
              <a:defRPr>
                <a:solidFill>
                  <a:schemeClr val="tx1"/>
                </a:solidFill>
                <a:latin typeface="Arial" pitchFamily="34" charset="0"/>
                <a:cs typeface="Arial" pitchFamily="34" charset="0"/>
              </a:defRPr>
            </a:lvl1pPr>
            <a:lvl2pPr marL="742950" indent="-285750" defTabSz="901700" eaLnBrk="0" hangingPunct="0">
              <a:defRPr>
                <a:solidFill>
                  <a:schemeClr val="tx1"/>
                </a:solidFill>
                <a:latin typeface="Arial" pitchFamily="34" charset="0"/>
                <a:cs typeface="Arial" pitchFamily="34" charset="0"/>
              </a:defRPr>
            </a:lvl2pPr>
            <a:lvl3pPr marL="1143000" indent="-228600" defTabSz="901700" eaLnBrk="0" hangingPunct="0">
              <a:defRPr>
                <a:solidFill>
                  <a:schemeClr val="tx1"/>
                </a:solidFill>
                <a:latin typeface="Arial" pitchFamily="34" charset="0"/>
                <a:cs typeface="Arial" pitchFamily="34" charset="0"/>
              </a:defRPr>
            </a:lvl3pPr>
            <a:lvl4pPr marL="1600200" indent="-228600" defTabSz="901700" eaLnBrk="0" hangingPunct="0">
              <a:defRPr>
                <a:solidFill>
                  <a:schemeClr val="tx1"/>
                </a:solidFill>
                <a:latin typeface="Arial" pitchFamily="34" charset="0"/>
                <a:cs typeface="Arial" pitchFamily="34" charset="0"/>
              </a:defRPr>
            </a:lvl4pPr>
            <a:lvl5pPr marL="2057400" indent="-228600" defTabSz="901700" eaLnBrk="0" hangingPunct="0">
              <a:defRPr>
                <a:solidFill>
                  <a:schemeClr val="tx1"/>
                </a:solidFill>
                <a:latin typeface="Arial" pitchFamily="34" charset="0"/>
                <a:cs typeface="Arial" pitchFamily="34" charset="0"/>
              </a:defRPr>
            </a:lvl5pPr>
            <a:lvl6pPr marL="2514600" indent="-228600" defTabSz="9017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017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017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017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3675B3D-4EED-4488-BBC4-E92FC1517CC5}" type="slidenum">
              <a:rPr lang="en-US" altLang="en-US" sz="1300">
                <a:solidFill>
                  <a:srgbClr val="000000"/>
                </a:solidFill>
              </a:rPr>
              <a:pPr algn="r" eaLnBrk="1" hangingPunct="1"/>
              <a:t>23</a:t>
            </a:fld>
            <a:endParaRPr lang="en-US" altLang="en-US" sz="1300" dirty="0">
              <a:solidFill>
                <a:srgbClr val="000000"/>
              </a:solidFill>
            </a:endParaRPr>
          </a:p>
        </p:txBody>
      </p:sp>
    </p:spTree>
    <p:extLst>
      <p:ext uri="{BB962C8B-B14F-4D97-AF65-F5344CB8AC3E}">
        <p14:creationId xmlns:p14="http://schemas.microsoft.com/office/powerpoint/2010/main" val="1226767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ound Diagonal Corner Rectangle 7"/>
          <p:cNvSpPr/>
          <p:nvPr userDrawn="1"/>
        </p:nvSpPr>
        <p:spPr>
          <a:xfrm>
            <a:off x="6641" y="228600"/>
            <a:ext cx="4323995" cy="1524000"/>
          </a:xfrm>
          <a:prstGeom prst="round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prstClr val="white"/>
              </a:solidFill>
            </a:endParaRPr>
          </a:p>
        </p:txBody>
      </p:sp>
      <p:sp>
        <p:nvSpPr>
          <p:cNvPr id="13" name="TextBox 12"/>
          <p:cNvSpPr txBox="1"/>
          <p:nvPr userDrawn="1"/>
        </p:nvSpPr>
        <p:spPr>
          <a:xfrm>
            <a:off x="192592" y="304800"/>
            <a:ext cx="4114800" cy="1292662"/>
          </a:xfrm>
          <a:prstGeom prst="rect">
            <a:avLst/>
          </a:prstGeom>
          <a:noFill/>
        </p:spPr>
        <p:txBody>
          <a:bodyPr wrap="square" rtlCol="0">
            <a:spAutoFit/>
          </a:bodyPr>
          <a:lstStyle/>
          <a:p>
            <a:pPr algn="ctr"/>
            <a:r>
              <a:rPr lang="en-US" sz="2400" dirty="0">
                <a:solidFill>
                  <a:prstClr val="white"/>
                </a:solidFill>
              </a:rPr>
              <a:t>Early Warning Systems: </a:t>
            </a:r>
          </a:p>
          <a:p>
            <a:pPr algn="ctr"/>
            <a:r>
              <a:rPr lang="en-US" dirty="0">
                <a:solidFill>
                  <a:prstClr val="white"/>
                </a:solidFill>
              </a:rPr>
              <a:t>Developing and Monitoring Effective Systems and Interventions for </a:t>
            </a:r>
            <a:br>
              <a:rPr lang="en-US" dirty="0">
                <a:solidFill>
                  <a:prstClr val="white"/>
                </a:solidFill>
              </a:rPr>
            </a:br>
            <a:r>
              <a:rPr lang="en-US" dirty="0">
                <a:solidFill>
                  <a:prstClr val="white"/>
                </a:solidFill>
              </a:rPr>
              <a:t>Students At Risk of Dropping Out</a:t>
            </a:r>
          </a:p>
        </p:txBody>
      </p:sp>
      <p:sp>
        <p:nvSpPr>
          <p:cNvPr id="14" name="Round Diagonal Corner Rectangle 13"/>
          <p:cNvSpPr/>
          <p:nvPr userDrawn="1"/>
        </p:nvSpPr>
        <p:spPr>
          <a:xfrm>
            <a:off x="6187272" y="4983008"/>
            <a:ext cx="2941656" cy="1036792"/>
          </a:xfrm>
          <a:prstGeom prst="round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prstClr val="white"/>
              </a:solidFill>
            </a:endParaRPr>
          </a:p>
        </p:txBody>
      </p:sp>
      <p:sp>
        <p:nvSpPr>
          <p:cNvPr id="15" name="TextBox 14"/>
          <p:cNvSpPr txBox="1"/>
          <p:nvPr userDrawn="1"/>
        </p:nvSpPr>
        <p:spPr>
          <a:xfrm>
            <a:off x="5943600" y="5132072"/>
            <a:ext cx="3429000" cy="738664"/>
          </a:xfrm>
          <a:prstGeom prst="rect">
            <a:avLst/>
          </a:prstGeom>
          <a:noFill/>
        </p:spPr>
        <p:txBody>
          <a:bodyPr wrap="square" rtlCol="0">
            <a:spAutoFit/>
          </a:bodyPr>
          <a:lstStyle/>
          <a:p>
            <a:pPr algn="ctr"/>
            <a:r>
              <a:rPr lang="en-US" sz="1400" dirty="0">
                <a:solidFill>
                  <a:prstClr val="white"/>
                </a:solidFill>
              </a:rPr>
              <a:t>June 3-5, 2014</a:t>
            </a:r>
          </a:p>
          <a:p>
            <a:pPr algn="ctr"/>
            <a:r>
              <a:rPr lang="en-US" sz="1400" dirty="0">
                <a:solidFill>
                  <a:prstClr val="white"/>
                </a:solidFill>
              </a:rPr>
              <a:t>Institute of American Indian Arts</a:t>
            </a:r>
          </a:p>
          <a:p>
            <a:pPr algn="ctr"/>
            <a:r>
              <a:rPr lang="en-US" sz="1400" dirty="0">
                <a:solidFill>
                  <a:prstClr val="white"/>
                </a:solidFill>
              </a:rPr>
              <a:t>Santa Fe, New Mexico</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59363"/>
          <a:stretch/>
        </p:blipFill>
        <p:spPr>
          <a:xfrm>
            <a:off x="2758272" y="5928015"/>
            <a:ext cx="3703656" cy="929985"/>
          </a:xfrm>
          <a:prstGeom prst="rect">
            <a:avLst/>
          </a:prstGeom>
        </p:spPr>
      </p:pic>
    </p:spTree>
    <p:extLst>
      <p:ext uri="{BB962C8B-B14F-4D97-AF65-F5344CB8AC3E}">
        <p14:creationId xmlns:p14="http://schemas.microsoft.com/office/powerpoint/2010/main" val="2311905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userDrawn="1"/>
        </p:nvSpPr>
        <p:spPr>
          <a:xfrm>
            <a:off x="0" y="0"/>
            <a:ext cx="91440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59363"/>
          <a:stretch/>
        </p:blipFill>
        <p:spPr>
          <a:xfrm>
            <a:off x="2758272" y="5928015"/>
            <a:ext cx="3703656" cy="929985"/>
          </a:xfrm>
          <a:prstGeom prst="rect">
            <a:avLst/>
          </a:prstGeom>
        </p:spPr>
      </p:pic>
    </p:spTree>
    <p:extLst>
      <p:ext uri="{BB962C8B-B14F-4D97-AF65-F5344CB8AC3E}">
        <p14:creationId xmlns:p14="http://schemas.microsoft.com/office/powerpoint/2010/main" val="1274293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userDrawn="1"/>
        </p:nvSpPr>
        <p:spPr>
          <a:xfrm>
            <a:off x="0" y="0"/>
            <a:ext cx="91440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59363"/>
          <a:stretch/>
        </p:blipFill>
        <p:spPr>
          <a:xfrm>
            <a:off x="2758272" y="5928015"/>
            <a:ext cx="3703656" cy="929985"/>
          </a:xfrm>
          <a:prstGeom prst="rect">
            <a:avLst/>
          </a:prstGeom>
        </p:spPr>
      </p:pic>
    </p:spTree>
    <p:extLst>
      <p:ext uri="{BB962C8B-B14F-4D97-AF65-F5344CB8AC3E}">
        <p14:creationId xmlns:p14="http://schemas.microsoft.com/office/powerpoint/2010/main" val="1194207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B43153-6131-4F15-A256-5A95B1777BEF}" type="datetimeFigureOut">
              <a:rPr lang="en-US" smtClean="0">
                <a:solidFill>
                  <a:prstClr val="black">
                    <a:tint val="75000"/>
                  </a:prstClr>
                </a:solidFill>
              </a:rPr>
              <a:pPr/>
              <a:t>10/21/2014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F9B3B95-E94F-48F2-81DD-2CBC0C18AC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7421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B43153-6131-4F15-A256-5A95B1777BEF}" type="datetimeFigureOut">
              <a:rPr lang="en-US" smtClean="0">
                <a:solidFill>
                  <a:prstClr val="black">
                    <a:tint val="75000"/>
                  </a:prstClr>
                </a:solidFill>
              </a:rPr>
              <a:pPr/>
              <a:t>10/21/2014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F9B3B95-E94F-48F2-81DD-2CBC0C18AC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4679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074" name="Picture 2" descr="C:\Users\Liz\AppData\Local\Microsoft\Windows\Temporary Internet Files\Content.IE5\M3KHQPHT\MP900442364[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41" y="-1828800"/>
            <a:ext cx="685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 Diagonal Corner Rectangle 7"/>
          <p:cNvSpPr/>
          <p:nvPr userDrawn="1"/>
        </p:nvSpPr>
        <p:spPr>
          <a:xfrm>
            <a:off x="4522757" y="3505200"/>
            <a:ext cx="4323995" cy="1524000"/>
          </a:xfrm>
          <a:prstGeom prst="round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prstClr val="white"/>
              </a:solidFill>
            </a:endParaRPr>
          </a:p>
        </p:txBody>
      </p:sp>
      <p:sp>
        <p:nvSpPr>
          <p:cNvPr id="14" name="Round Diagonal Corner Rectangle 13"/>
          <p:cNvSpPr/>
          <p:nvPr userDrawn="1"/>
        </p:nvSpPr>
        <p:spPr>
          <a:xfrm>
            <a:off x="6006029" y="5470612"/>
            <a:ext cx="2941656" cy="1036792"/>
          </a:xfrm>
          <a:prstGeom prst="round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9363"/>
          <a:stretch/>
        </p:blipFill>
        <p:spPr>
          <a:xfrm>
            <a:off x="5440344" y="0"/>
            <a:ext cx="3703656" cy="929985"/>
          </a:xfrm>
          <a:prstGeom prst="rect">
            <a:avLst/>
          </a:prstGeom>
        </p:spPr>
      </p:pic>
    </p:spTree>
    <p:extLst>
      <p:ext uri="{BB962C8B-B14F-4D97-AF65-F5344CB8AC3E}">
        <p14:creationId xmlns:p14="http://schemas.microsoft.com/office/powerpoint/2010/main" val="2297840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0" y="0"/>
            <a:ext cx="9144000" cy="15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59363"/>
          <a:stretch/>
        </p:blipFill>
        <p:spPr>
          <a:xfrm>
            <a:off x="2758272" y="5928015"/>
            <a:ext cx="3703656" cy="929985"/>
          </a:xfrm>
          <a:prstGeom prst="rect">
            <a:avLst/>
          </a:prstGeom>
        </p:spPr>
      </p:pic>
    </p:spTree>
    <p:extLst>
      <p:ext uri="{BB962C8B-B14F-4D97-AF65-F5344CB8AC3E}">
        <p14:creationId xmlns:p14="http://schemas.microsoft.com/office/powerpoint/2010/main" val="2429895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p:nvPr userDrawn="1"/>
        </p:nvSpPr>
        <p:spPr>
          <a:xfrm>
            <a:off x="0" y="0"/>
            <a:ext cx="9144000" cy="15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itle 1"/>
          <p:cNvSpPr>
            <a:spLocks noGrp="1"/>
          </p:cNvSpPr>
          <p:nvPr>
            <p:ph type="title"/>
          </p:nvPr>
        </p:nvSpPr>
        <p:spPr>
          <a:xfrm>
            <a:off x="457200" y="274638"/>
            <a:ext cx="8229600" cy="1143000"/>
          </a:xfrm>
        </p:spPr>
        <p:txBody>
          <a:bodyPr/>
          <a:lstStyle>
            <a:lvl1pPr>
              <a:defRPr>
                <a:solidFill>
                  <a:schemeClr val="bg1"/>
                </a:solidFill>
              </a:defRPr>
            </a:lvl1pPr>
          </a:lstStyle>
          <a:p>
            <a:r>
              <a:rPr lang="en-US" dirty="0" smtClean="0"/>
              <a:t>Click to edit Master title style</a:t>
            </a:r>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59363"/>
          <a:stretch/>
        </p:blipFill>
        <p:spPr>
          <a:xfrm>
            <a:off x="2758272" y="5928015"/>
            <a:ext cx="3703656" cy="929985"/>
          </a:xfrm>
          <a:prstGeom prst="rect">
            <a:avLst/>
          </a:prstGeom>
        </p:spPr>
      </p:pic>
    </p:spTree>
    <p:extLst>
      <p:ext uri="{BB962C8B-B14F-4D97-AF65-F5344CB8AC3E}">
        <p14:creationId xmlns:p14="http://schemas.microsoft.com/office/powerpoint/2010/main" val="1533842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ound Diagonal Corner Rectangle 6"/>
          <p:cNvSpPr/>
          <p:nvPr userDrawn="1"/>
        </p:nvSpPr>
        <p:spPr>
          <a:xfrm>
            <a:off x="381000" y="2895600"/>
            <a:ext cx="8458200" cy="2895600"/>
          </a:xfrm>
          <a:prstGeom prst="round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030" name="Picture 6" descr="C:\Users\Liz\AppData\Local\Microsoft\Windows\Temporary Internet Files\Content.IE5\M3KHQPHT\MP900442364[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2863" b="8758"/>
          <a:stretch/>
        </p:blipFill>
        <p:spPr bwMode="auto">
          <a:xfrm>
            <a:off x="5410200" y="304800"/>
            <a:ext cx="3200400" cy="37627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59363"/>
          <a:stretch/>
        </p:blipFill>
        <p:spPr>
          <a:xfrm>
            <a:off x="2758272" y="5928015"/>
            <a:ext cx="3703656" cy="929985"/>
          </a:xfrm>
          <a:prstGeom prst="rect">
            <a:avLst/>
          </a:prstGeom>
        </p:spPr>
      </p:pic>
    </p:spTree>
    <p:extLst>
      <p:ext uri="{BB962C8B-B14F-4D97-AF65-F5344CB8AC3E}">
        <p14:creationId xmlns:p14="http://schemas.microsoft.com/office/powerpoint/2010/main" val="1010778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ound Diagonal Corner Rectangle 6"/>
          <p:cNvSpPr/>
          <p:nvPr userDrawn="1"/>
        </p:nvSpPr>
        <p:spPr>
          <a:xfrm>
            <a:off x="533400" y="1295400"/>
            <a:ext cx="8458200" cy="2895600"/>
          </a:xfrm>
          <a:prstGeom prst="round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874713" y="1295400"/>
            <a:ext cx="7772400" cy="2873375"/>
          </a:xfrm>
        </p:spPr>
        <p:txBody>
          <a:bodyPr anchor="t"/>
          <a:lstStyle>
            <a:lvl1pPr algn="l">
              <a:defRPr sz="4000" b="1" cap="all">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59363"/>
          <a:stretch/>
        </p:blipFill>
        <p:spPr>
          <a:xfrm>
            <a:off x="2758272" y="5928015"/>
            <a:ext cx="3703656" cy="929985"/>
          </a:xfrm>
          <a:prstGeom prst="rect">
            <a:avLst/>
          </a:prstGeom>
        </p:spPr>
      </p:pic>
      <p:pic>
        <p:nvPicPr>
          <p:cNvPr id="2050" name="Picture 2" descr="C:\Users\Liz\AppData\Local\Microsoft\Windows\Temporary Internet Files\Content.IE5\M3KHQPHT\MP900442364[1].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13580" b="9706"/>
          <a:stretch/>
        </p:blipFill>
        <p:spPr bwMode="auto">
          <a:xfrm>
            <a:off x="381000" y="3775841"/>
            <a:ext cx="2057400" cy="23674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769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0"/>
            <a:ext cx="9144000" cy="15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Title 1"/>
          <p:cNvSpPr>
            <a:spLocks noGrp="1"/>
          </p:cNvSpPr>
          <p:nvPr>
            <p:ph type="title"/>
          </p:nvPr>
        </p:nvSpPr>
        <p:spPr>
          <a:xfrm>
            <a:off x="457200" y="274638"/>
            <a:ext cx="8229600" cy="1143000"/>
          </a:xfrm>
        </p:spPr>
        <p:txBody>
          <a:bodyPr/>
          <a:lstStyle>
            <a:lvl1pPr>
              <a:defRPr>
                <a:solidFill>
                  <a:schemeClr val="bg1"/>
                </a:solidFill>
              </a:defRPr>
            </a:lvl1pPr>
          </a:lstStyle>
          <a:p>
            <a:r>
              <a:rPr lang="en-US" dirty="0" smtClean="0"/>
              <a:t>Click to edit Master title style</a:t>
            </a:r>
            <a:endParaRPr lang="en-US"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59363"/>
          <a:stretch/>
        </p:blipFill>
        <p:spPr>
          <a:xfrm>
            <a:off x="2758272" y="5928015"/>
            <a:ext cx="3703656" cy="929985"/>
          </a:xfrm>
          <a:prstGeom prst="rect">
            <a:avLst/>
          </a:prstGeom>
        </p:spPr>
      </p:pic>
    </p:spTree>
    <p:extLst>
      <p:ext uri="{BB962C8B-B14F-4D97-AF65-F5344CB8AC3E}">
        <p14:creationId xmlns:p14="http://schemas.microsoft.com/office/powerpoint/2010/main" val="3267246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itle 1"/>
          <p:cNvSpPr>
            <a:spLocks noGrp="1"/>
          </p:cNvSpPr>
          <p:nvPr>
            <p:ph type="title"/>
          </p:nvPr>
        </p:nvSpPr>
        <p:spPr>
          <a:xfrm>
            <a:off x="457200" y="274638"/>
            <a:ext cx="8229600" cy="1143000"/>
          </a:xfrm>
        </p:spPr>
        <p:txBody>
          <a:bodyPr/>
          <a:lstStyle>
            <a:lvl1pPr>
              <a:defRPr>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59363"/>
          <a:stretch/>
        </p:blipFill>
        <p:spPr>
          <a:xfrm>
            <a:off x="2758272" y="5928015"/>
            <a:ext cx="3703656" cy="929985"/>
          </a:xfrm>
          <a:prstGeom prst="rect">
            <a:avLst/>
          </a:prstGeom>
        </p:spPr>
      </p:pic>
    </p:spTree>
    <p:extLst>
      <p:ext uri="{BB962C8B-B14F-4D97-AF65-F5344CB8AC3E}">
        <p14:creationId xmlns:p14="http://schemas.microsoft.com/office/powerpoint/2010/main" val="1152445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itle 1"/>
          <p:cNvSpPr>
            <a:spLocks noGrp="1"/>
          </p:cNvSpPr>
          <p:nvPr>
            <p:ph type="title"/>
          </p:nvPr>
        </p:nvSpPr>
        <p:spPr>
          <a:xfrm>
            <a:off x="457200" y="274638"/>
            <a:ext cx="8229600" cy="1143000"/>
          </a:xfrm>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26364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B43153-6131-4F15-A256-5A95B1777BEF}" type="datetimeFigureOut">
              <a:rPr lang="en-US" smtClean="0">
                <a:solidFill>
                  <a:prstClr val="black">
                    <a:tint val="75000"/>
                  </a:prstClr>
                </a:solidFill>
              </a:rPr>
              <a:pPr/>
              <a:t>10/21/2014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F9B3B95-E94F-48F2-81DD-2CBC0C18AC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5923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B43153-6131-4F15-A256-5A95B1777BEF}" type="datetimeFigureOut">
              <a:rPr lang="en-US" smtClean="0">
                <a:solidFill>
                  <a:prstClr val="black">
                    <a:tint val="75000"/>
                  </a:prstClr>
                </a:solidFill>
              </a:rPr>
              <a:pPr/>
              <a:t>10/21/2014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9B3B95-E94F-48F2-81DD-2CBC0C18AC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88969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file:///C:\Users\CSOSLoanerD830\Desktop\table.xls!Sheet1!R2C2:R6C15"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pbs.org/wgbh/pages/frontline/education/dropout-nation/middle-school-moment/"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every1graduates.org/bushinstitute2014" TargetMode="External"/><Relationship Id="rId2" Type="http://schemas.openxmlformats.org/officeDocument/2006/relationships/hyperlink" Target="http://www.every1graduates.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0" y="3595807"/>
            <a:ext cx="4267200" cy="1661993"/>
          </a:xfrm>
          <a:prstGeom prst="rect">
            <a:avLst/>
          </a:prstGeom>
          <a:noFill/>
        </p:spPr>
        <p:txBody>
          <a:bodyPr wrap="square" rtlCol="0">
            <a:spAutoFit/>
          </a:bodyPr>
          <a:lstStyle/>
          <a:p>
            <a:pPr algn="ctr"/>
            <a:r>
              <a:rPr lang="en-US" sz="2000" dirty="0" smtClean="0">
                <a:solidFill>
                  <a:prstClr val="white"/>
                </a:solidFill>
              </a:rPr>
              <a:t>Making Good on the Promise of College Readiness for All</a:t>
            </a:r>
          </a:p>
          <a:p>
            <a:pPr algn="ctr"/>
            <a:endParaRPr lang="en-US" sz="800" dirty="0" smtClean="0">
              <a:solidFill>
                <a:prstClr val="white"/>
              </a:solidFill>
            </a:endParaRPr>
          </a:p>
          <a:p>
            <a:pPr algn="ctr"/>
            <a:r>
              <a:rPr lang="en-US" i="1" dirty="0" smtClean="0">
                <a:solidFill>
                  <a:prstClr val="white"/>
                </a:solidFill>
              </a:rPr>
              <a:t>Middle School Matters Fall Summit </a:t>
            </a:r>
          </a:p>
          <a:p>
            <a:pPr algn="ctr"/>
            <a:r>
              <a:rPr lang="en-US" sz="1600" dirty="0" smtClean="0">
                <a:solidFill>
                  <a:prstClr val="white"/>
                </a:solidFill>
              </a:rPr>
              <a:t>Keynote Address </a:t>
            </a:r>
          </a:p>
          <a:p>
            <a:pPr algn="ctr"/>
            <a:endParaRPr lang="en-US" dirty="0">
              <a:solidFill>
                <a:prstClr val="white"/>
              </a:solidFill>
            </a:endParaRPr>
          </a:p>
        </p:txBody>
      </p:sp>
      <p:sp>
        <p:nvSpPr>
          <p:cNvPr id="4" name="TextBox 3"/>
          <p:cNvSpPr txBox="1"/>
          <p:nvPr/>
        </p:nvSpPr>
        <p:spPr>
          <a:xfrm>
            <a:off x="6019799" y="5445204"/>
            <a:ext cx="2895601" cy="1107996"/>
          </a:xfrm>
          <a:prstGeom prst="rect">
            <a:avLst/>
          </a:prstGeom>
          <a:noFill/>
        </p:spPr>
        <p:txBody>
          <a:bodyPr wrap="square" rtlCol="0">
            <a:spAutoFit/>
          </a:bodyPr>
          <a:lstStyle/>
          <a:p>
            <a:pPr algn="ctr"/>
            <a:r>
              <a:rPr lang="en-US" sz="1600" dirty="0" smtClean="0">
                <a:solidFill>
                  <a:prstClr val="white"/>
                </a:solidFill>
              </a:rPr>
              <a:t>Robert Balfanz</a:t>
            </a:r>
          </a:p>
          <a:p>
            <a:pPr algn="ctr"/>
            <a:r>
              <a:rPr lang="en-US" sz="1400" dirty="0" smtClean="0">
                <a:solidFill>
                  <a:prstClr val="white"/>
                </a:solidFill>
              </a:rPr>
              <a:t>Everyone Graduates Center . </a:t>
            </a:r>
          </a:p>
          <a:p>
            <a:pPr algn="ctr"/>
            <a:r>
              <a:rPr lang="en-US" sz="1400" dirty="0" smtClean="0">
                <a:solidFill>
                  <a:prstClr val="white"/>
                </a:solidFill>
              </a:rPr>
              <a:t>Johns Hopkins University  </a:t>
            </a:r>
          </a:p>
          <a:p>
            <a:pPr algn="ctr"/>
            <a:endParaRPr lang="en-US" sz="800" dirty="0" smtClean="0">
              <a:solidFill>
                <a:prstClr val="white"/>
              </a:solidFill>
            </a:endParaRPr>
          </a:p>
          <a:p>
            <a:pPr algn="ctr"/>
            <a:r>
              <a:rPr lang="en-US" sz="1400" dirty="0" smtClean="0">
                <a:solidFill>
                  <a:prstClr val="white"/>
                </a:solidFill>
              </a:rPr>
              <a:t>October , 2014</a:t>
            </a:r>
            <a:endParaRPr lang="en-US" sz="1400" dirty="0">
              <a:solidFill>
                <a:prstClr val="white"/>
              </a:solidFill>
            </a:endParaRPr>
          </a:p>
        </p:txBody>
      </p:sp>
    </p:spTree>
    <p:extLst>
      <p:ext uri="{BB962C8B-B14F-4D97-AF65-F5344CB8AC3E}">
        <p14:creationId xmlns:p14="http://schemas.microsoft.com/office/powerpoint/2010/main" val="4210402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In Short: They </a:t>
            </a:r>
            <a:r>
              <a:rPr lang="en-US" sz="3600" b="1" dirty="0"/>
              <a:t>A</a:t>
            </a:r>
            <a:r>
              <a:rPr lang="en-US" sz="3600" b="1" dirty="0" smtClean="0"/>
              <a:t>re Good at School</a:t>
            </a:r>
            <a:endParaRPr lang="en-US" sz="3600" b="1" dirty="0"/>
          </a:p>
        </p:txBody>
      </p:sp>
      <p:sp>
        <p:nvSpPr>
          <p:cNvPr id="3" name="Content Placeholder 2"/>
          <p:cNvSpPr>
            <a:spLocks noGrp="1"/>
          </p:cNvSpPr>
          <p:nvPr>
            <p:ph idx="1"/>
          </p:nvPr>
        </p:nvSpPr>
        <p:spPr>
          <a:xfrm>
            <a:off x="457200" y="1905000"/>
            <a:ext cx="8229600" cy="4221163"/>
          </a:xfrm>
        </p:spPr>
        <p:txBody>
          <a:bodyPr>
            <a:normAutofit/>
          </a:bodyPr>
          <a:lstStyle/>
          <a:p>
            <a:r>
              <a:rPr lang="en-US" sz="2800" dirty="0" smtClean="0"/>
              <a:t>Only about 25% of  9</a:t>
            </a:r>
            <a:r>
              <a:rPr lang="en-US" sz="2800" baseline="30000" dirty="0" smtClean="0"/>
              <a:t>th</a:t>
            </a:r>
            <a:r>
              <a:rPr lang="en-US" sz="2800" dirty="0" smtClean="0"/>
              <a:t> graders in most states achieve all these outcomes.</a:t>
            </a:r>
            <a:br>
              <a:rPr lang="en-US" sz="2800" dirty="0" smtClean="0"/>
            </a:br>
            <a:endParaRPr lang="en-US" sz="2800" dirty="0" smtClean="0"/>
          </a:p>
          <a:p>
            <a:r>
              <a:rPr lang="en-US" sz="2800" dirty="0" smtClean="0"/>
              <a:t>When high-poverty students achieve these outcomes much of the poverty disadvantage to success in college goes away.</a:t>
            </a:r>
          </a:p>
          <a:p>
            <a:endParaRPr lang="en-US" sz="2800" dirty="0" smtClean="0"/>
          </a:p>
          <a:p>
            <a:endParaRPr lang="en-US" sz="2800" dirty="0"/>
          </a:p>
        </p:txBody>
      </p:sp>
    </p:spTree>
    <p:extLst>
      <p:ext uri="{BB962C8B-B14F-4D97-AF65-F5344CB8AC3E}">
        <p14:creationId xmlns:p14="http://schemas.microsoft.com/office/powerpoint/2010/main" val="3102838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Does This Tell Us?</a:t>
            </a:r>
            <a:endParaRPr lang="en-US" b="1" dirty="0"/>
          </a:p>
        </p:txBody>
      </p:sp>
      <p:sp>
        <p:nvSpPr>
          <p:cNvPr id="3" name="Content Placeholder 2"/>
          <p:cNvSpPr>
            <a:spLocks noGrp="1"/>
          </p:cNvSpPr>
          <p:nvPr>
            <p:ph idx="1"/>
          </p:nvPr>
        </p:nvSpPr>
        <p:spPr/>
        <p:txBody>
          <a:bodyPr/>
          <a:lstStyle/>
          <a:p>
            <a:r>
              <a:rPr lang="en-US" dirty="0" smtClean="0"/>
              <a:t>We have a clear goal—to be on a strong  path to college readiness students need to be good at school and have grade level skills by the end of 9</a:t>
            </a:r>
            <a:r>
              <a:rPr lang="en-US" baseline="30000" dirty="0" smtClean="0"/>
              <a:t>th</a:t>
            </a:r>
            <a:r>
              <a:rPr lang="en-US" dirty="0" smtClean="0"/>
              <a:t> grade.</a:t>
            </a:r>
          </a:p>
          <a:p>
            <a:r>
              <a:rPr lang="en-US" dirty="0" smtClean="0"/>
              <a:t>Currently our school systems are not designed to achieve these outcomes.</a:t>
            </a:r>
          </a:p>
          <a:p>
            <a:r>
              <a:rPr lang="en-US" dirty="0" smtClean="0"/>
              <a:t>The Middle Grades are critical to our system re-design efforts.</a:t>
            </a:r>
            <a:endParaRPr lang="en-US" dirty="0"/>
          </a:p>
        </p:txBody>
      </p:sp>
    </p:spTree>
    <p:extLst>
      <p:ext uri="{BB962C8B-B14F-4D97-AF65-F5344CB8AC3E}">
        <p14:creationId xmlns:p14="http://schemas.microsoft.com/office/powerpoint/2010/main" val="2282219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t>On the Path to College Readiness for All We Have </a:t>
            </a:r>
            <a:endParaRPr lang="en-US" b="1" dirty="0"/>
          </a:p>
        </p:txBody>
      </p:sp>
      <p:sp>
        <p:nvSpPr>
          <p:cNvPr id="4" name="Content Placeholder 3"/>
          <p:cNvSpPr>
            <a:spLocks noGrp="1"/>
          </p:cNvSpPr>
          <p:nvPr>
            <p:ph idx="1"/>
          </p:nvPr>
        </p:nvSpPr>
        <p:spPr/>
        <p:txBody>
          <a:bodyPr/>
          <a:lstStyle/>
          <a:p>
            <a:r>
              <a:rPr lang="en-US" dirty="0" smtClean="0"/>
              <a:t>Academic Gaps</a:t>
            </a:r>
          </a:p>
          <a:p>
            <a:endParaRPr lang="en-US" dirty="0" smtClean="0"/>
          </a:p>
          <a:p>
            <a:r>
              <a:rPr lang="en-US" dirty="0" smtClean="0"/>
              <a:t>Persistence Gaps </a:t>
            </a:r>
          </a:p>
          <a:p>
            <a:endParaRPr lang="en-US" dirty="0" smtClean="0"/>
          </a:p>
          <a:p>
            <a:r>
              <a:rPr lang="en-US" dirty="0" smtClean="0"/>
              <a:t>Know-how Gaps</a:t>
            </a:r>
          </a:p>
          <a:p>
            <a:endParaRPr lang="en-US" dirty="0" smtClean="0"/>
          </a:p>
          <a:p>
            <a:r>
              <a:rPr lang="en-US" dirty="0" smtClean="0"/>
              <a:t>Opportunity Gaps</a:t>
            </a:r>
            <a:endParaRPr lang="en-US" dirty="0"/>
          </a:p>
        </p:txBody>
      </p:sp>
    </p:spTree>
    <p:extLst>
      <p:ext uri="{BB962C8B-B14F-4D97-AF65-F5344CB8AC3E}">
        <p14:creationId xmlns:p14="http://schemas.microsoft.com/office/powerpoint/2010/main" val="1924396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4713" y="1219200"/>
            <a:ext cx="7772400" cy="2949575"/>
          </a:xfrm>
        </p:spPr>
        <p:txBody>
          <a:bodyPr>
            <a:normAutofit/>
          </a:bodyPr>
          <a:lstStyle/>
          <a:p>
            <a:r>
              <a:rPr lang="en-US" sz="3200" b="0" dirty="0" smtClean="0"/>
              <a:t>This Conference Combines A Framework to Understand These Gaps With Academic Interventions and Student Support Tools to combat them starting in the Middle grades </a:t>
            </a:r>
            <a:endParaRPr lang="en-US" sz="3200" b="0" dirty="0"/>
          </a:p>
        </p:txBody>
      </p:sp>
    </p:spTree>
    <p:extLst>
      <p:ext uri="{BB962C8B-B14F-4D97-AF65-F5344CB8AC3E}">
        <p14:creationId xmlns:p14="http://schemas.microsoft.com/office/powerpoint/2010/main" val="2886462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222" y="76200"/>
            <a:ext cx="8822850" cy="1371600"/>
          </a:xfrm>
        </p:spPr>
        <p:txBody>
          <a:bodyPr>
            <a:noAutofit/>
          </a:bodyPr>
          <a:lstStyle/>
          <a:p>
            <a:pPr algn="ctr"/>
            <a:r>
              <a:rPr lang="en-US" sz="3200" b="1" dirty="0" smtClean="0"/>
              <a:t>CRIS Framework: College Readiness is </a:t>
            </a:r>
            <a:br>
              <a:rPr lang="en-US" sz="3200" b="1" dirty="0" smtClean="0"/>
            </a:br>
            <a:r>
              <a:rPr lang="en-US" sz="3200" b="1" dirty="0" smtClean="0"/>
              <a:t>Multi-Dimensional and Needs to be Addressed </a:t>
            </a:r>
            <a:br>
              <a:rPr lang="en-US" sz="3200" b="1" dirty="0" smtClean="0"/>
            </a:br>
            <a:r>
              <a:rPr lang="en-US" sz="3200" b="1" dirty="0" smtClean="0"/>
              <a:t>at Multiple Levels</a:t>
            </a:r>
            <a:endParaRPr lang="en-US" sz="3200" b="1" dirty="0"/>
          </a:p>
        </p:txBody>
      </p:sp>
      <p:grpSp>
        <p:nvGrpSpPr>
          <p:cNvPr id="4" name="Group 3"/>
          <p:cNvGrpSpPr/>
          <p:nvPr/>
        </p:nvGrpSpPr>
        <p:grpSpPr>
          <a:xfrm>
            <a:off x="2347799" y="2646126"/>
            <a:ext cx="4267200" cy="3002690"/>
            <a:chOff x="2209800" y="3169510"/>
            <a:chExt cx="4267200" cy="3002690"/>
          </a:xfrm>
        </p:grpSpPr>
        <p:sp>
          <p:nvSpPr>
            <p:cNvPr id="5" name="Oval 4"/>
            <p:cNvSpPr/>
            <p:nvPr/>
          </p:nvSpPr>
          <p:spPr>
            <a:xfrm>
              <a:off x="2209800" y="4160110"/>
              <a:ext cx="2683566" cy="2012090"/>
            </a:xfrm>
            <a:prstGeom prst="ellipse">
              <a:avLst/>
            </a:prstGeom>
            <a:noFill/>
            <a:ln w="53975">
              <a:solidFill>
                <a:srgbClr val="007C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Palatino"/>
              </a:endParaRPr>
            </a:p>
          </p:txBody>
        </p:sp>
        <p:sp>
          <p:nvSpPr>
            <p:cNvPr id="6" name="Oval 5"/>
            <p:cNvSpPr/>
            <p:nvPr/>
          </p:nvSpPr>
          <p:spPr>
            <a:xfrm>
              <a:off x="3733800" y="4160110"/>
              <a:ext cx="2683566" cy="2012090"/>
            </a:xfrm>
            <a:prstGeom prst="ellipse">
              <a:avLst/>
            </a:prstGeom>
            <a:noFill/>
            <a:ln w="53975">
              <a:solidFill>
                <a:srgbClr val="8C15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Palatino"/>
              </a:endParaRPr>
            </a:p>
          </p:txBody>
        </p:sp>
        <p:sp>
          <p:nvSpPr>
            <p:cNvPr id="7" name="Oval 6"/>
            <p:cNvSpPr/>
            <p:nvPr/>
          </p:nvSpPr>
          <p:spPr>
            <a:xfrm>
              <a:off x="2887134" y="3169510"/>
              <a:ext cx="2683566" cy="2012090"/>
            </a:xfrm>
            <a:prstGeom prst="ellipse">
              <a:avLst/>
            </a:prstGeom>
            <a:noFill/>
            <a:ln w="53975">
              <a:solidFill>
                <a:srgbClr val="E98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Palatino"/>
              </a:endParaRPr>
            </a:p>
          </p:txBody>
        </p:sp>
        <p:sp>
          <p:nvSpPr>
            <p:cNvPr id="8" name="TextBox 7"/>
            <p:cNvSpPr txBox="1"/>
            <p:nvPr/>
          </p:nvSpPr>
          <p:spPr>
            <a:xfrm>
              <a:off x="3388361" y="3437579"/>
              <a:ext cx="1717039" cy="523220"/>
            </a:xfrm>
            <a:prstGeom prst="rect">
              <a:avLst/>
            </a:prstGeom>
            <a:noFill/>
          </p:spPr>
          <p:txBody>
            <a:bodyPr wrap="square" rtlCol="0">
              <a:spAutoFit/>
            </a:bodyPr>
            <a:lstStyle/>
            <a:p>
              <a:pPr algn="ctr"/>
              <a:r>
                <a:rPr lang="en-US" sz="1400" b="1" dirty="0" smtClean="0">
                  <a:latin typeface="Palatino"/>
                </a:rPr>
                <a:t>ACADEMIC PREPAREDNESS</a:t>
              </a:r>
              <a:endParaRPr lang="en-US" sz="1400" b="1" dirty="0">
                <a:latin typeface="Palatino"/>
              </a:endParaRPr>
            </a:p>
          </p:txBody>
        </p:sp>
        <p:sp>
          <p:nvSpPr>
            <p:cNvPr id="9" name="TextBox 8"/>
            <p:cNvSpPr txBox="1"/>
            <p:nvPr/>
          </p:nvSpPr>
          <p:spPr>
            <a:xfrm>
              <a:off x="4800600" y="4953000"/>
              <a:ext cx="1676400" cy="523220"/>
            </a:xfrm>
            <a:prstGeom prst="rect">
              <a:avLst/>
            </a:prstGeom>
            <a:noFill/>
          </p:spPr>
          <p:txBody>
            <a:bodyPr wrap="square" rtlCol="0">
              <a:spAutoFit/>
            </a:bodyPr>
            <a:lstStyle/>
            <a:p>
              <a:pPr algn="ctr"/>
              <a:r>
                <a:rPr lang="en-US" sz="1400" b="1" dirty="0" smtClean="0">
                  <a:latin typeface="Palatino"/>
                </a:rPr>
                <a:t>ACADEMIC TENACITY</a:t>
              </a:r>
            </a:p>
          </p:txBody>
        </p:sp>
        <p:sp>
          <p:nvSpPr>
            <p:cNvPr id="10" name="TextBox 9"/>
            <p:cNvSpPr txBox="1"/>
            <p:nvPr/>
          </p:nvSpPr>
          <p:spPr>
            <a:xfrm>
              <a:off x="2209800" y="4953078"/>
              <a:ext cx="1524000" cy="523220"/>
            </a:xfrm>
            <a:prstGeom prst="rect">
              <a:avLst/>
            </a:prstGeom>
            <a:noFill/>
          </p:spPr>
          <p:txBody>
            <a:bodyPr wrap="square" rtlCol="0">
              <a:spAutoFit/>
            </a:bodyPr>
            <a:lstStyle/>
            <a:p>
              <a:pPr algn="ctr"/>
              <a:r>
                <a:rPr lang="en-US" sz="1400" b="1" dirty="0" smtClean="0">
                  <a:latin typeface="Palatino"/>
                </a:rPr>
                <a:t>COLLEGE</a:t>
              </a:r>
            </a:p>
            <a:p>
              <a:pPr algn="ctr"/>
              <a:r>
                <a:rPr lang="en-US" sz="1400" b="1" dirty="0" smtClean="0">
                  <a:latin typeface="Palatino"/>
                </a:rPr>
                <a:t>KNOWLEDGE</a:t>
              </a:r>
              <a:endParaRPr lang="en-US" sz="1400" b="1" dirty="0">
                <a:latin typeface="Palatino"/>
              </a:endParaRPr>
            </a:p>
          </p:txBody>
        </p:sp>
      </p:grpSp>
      <p:sp>
        <p:nvSpPr>
          <p:cNvPr id="11" name="TextBox 10"/>
          <p:cNvSpPr txBox="1"/>
          <p:nvPr/>
        </p:nvSpPr>
        <p:spPr>
          <a:xfrm>
            <a:off x="2423999" y="1579326"/>
            <a:ext cx="3886200" cy="923330"/>
          </a:xfrm>
          <a:prstGeom prst="rect">
            <a:avLst/>
          </a:prstGeom>
          <a:noFill/>
        </p:spPr>
        <p:txBody>
          <a:bodyPr wrap="square" rtlCol="0">
            <a:spAutoFit/>
          </a:bodyPr>
          <a:lstStyle/>
          <a:p>
            <a:pPr algn="ctr"/>
            <a:r>
              <a:rPr lang="en-US" b="1" dirty="0" smtClean="0">
                <a:solidFill>
                  <a:srgbClr val="E98300"/>
                </a:solidFill>
                <a:latin typeface="Palatino"/>
              </a:rPr>
              <a:t>Coursework, skills, and achievements needed to succeed at college-level work</a:t>
            </a:r>
            <a:endParaRPr lang="en-US" b="1" dirty="0">
              <a:solidFill>
                <a:srgbClr val="E98300"/>
              </a:solidFill>
              <a:latin typeface="Palatino"/>
            </a:endParaRPr>
          </a:p>
        </p:txBody>
      </p:sp>
      <p:sp>
        <p:nvSpPr>
          <p:cNvPr id="12" name="TextBox 11"/>
          <p:cNvSpPr txBox="1"/>
          <p:nvPr/>
        </p:nvSpPr>
        <p:spPr>
          <a:xfrm>
            <a:off x="6691199" y="2874726"/>
            <a:ext cx="1981200" cy="3139321"/>
          </a:xfrm>
          <a:prstGeom prst="rect">
            <a:avLst/>
          </a:prstGeom>
          <a:noFill/>
        </p:spPr>
        <p:txBody>
          <a:bodyPr wrap="square" rtlCol="0">
            <a:spAutoFit/>
          </a:bodyPr>
          <a:lstStyle/>
          <a:p>
            <a:r>
              <a:rPr lang="en-US" b="1" dirty="0" smtClean="0">
                <a:solidFill>
                  <a:srgbClr val="8C1515"/>
                </a:solidFill>
                <a:latin typeface="Palatino"/>
              </a:rPr>
              <a:t>Beliefs, motivation, attitudes, and behaviors needed to successfully engage with academic challenges and college-going goals</a:t>
            </a:r>
            <a:endParaRPr lang="en-US" b="1" dirty="0">
              <a:solidFill>
                <a:srgbClr val="8C1515"/>
              </a:solidFill>
              <a:latin typeface="Palatino"/>
            </a:endParaRPr>
          </a:p>
        </p:txBody>
      </p:sp>
      <p:sp>
        <p:nvSpPr>
          <p:cNvPr id="13" name="TextBox 12"/>
          <p:cNvSpPr txBox="1"/>
          <p:nvPr/>
        </p:nvSpPr>
        <p:spPr>
          <a:xfrm>
            <a:off x="366599" y="3281801"/>
            <a:ext cx="1905000" cy="2585323"/>
          </a:xfrm>
          <a:prstGeom prst="rect">
            <a:avLst/>
          </a:prstGeom>
          <a:noFill/>
        </p:spPr>
        <p:txBody>
          <a:bodyPr wrap="square" rtlCol="0">
            <a:spAutoFit/>
          </a:bodyPr>
          <a:lstStyle/>
          <a:p>
            <a:pPr algn="r"/>
            <a:r>
              <a:rPr lang="en-US" b="1" dirty="0" smtClean="0">
                <a:solidFill>
                  <a:srgbClr val="007C8C"/>
                </a:solidFill>
                <a:latin typeface="Palatino"/>
              </a:rPr>
              <a:t>Knowledge, skills, and behaviors needed to access college and successfully navigate its demands</a:t>
            </a:r>
            <a:endParaRPr lang="en-US" b="1" dirty="0">
              <a:solidFill>
                <a:srgbClr val="007C8C"/>
              </a:solidFill>
              <a:latin typeface="Palatino"/>
            </a:endParaRPr>
          </a:p>
        </p:txBody>
      </p:sp>
    </p:spTree>
    <p:extLst>
      <p:ext uri="{BB962C8B-B14F-4D97-AF65-F5344CB8AC3E}">
        <p14:creationId xmlns:p14="http://schemas.microsoft.com/office/powerpoint/2010/main" val="3097763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Middle Grade Academic Gaps</a:t>
            </a:r>
            <a:endParaRPr lang="en-US" b="1" dirty="0"/>
          </a:p>
        </p:txBody>
      </p:sp>
      <p:sp>
        <p:nvSpPr>
          <p:cNvPr id="4" name="Content Placeholder 3"/>
          <p:cNvSpPr>
            <a:spLocks noGrp="1"/>
          </p:cNvSpPr>
          <p:nvPr>
            <p:ph idx="1"/>
          </p:nvPr>
        </p:nvSpPr>
        <p:spPr/>
        <p:txBody>
          <a:bodyPr>
            <a:normAutofit fontScale="85000" lnSpcReduction="10000"/>
          </a:bodyPr>
          <a:lstStyle/>
          <a:p>
            <a:r>
              <a:rPr lang="en-US" dirty="0" smtClean="0"/>
              <a:t>ACT finds that 8</a:t>
            </a:r>
            <a:r>
              <a:rPr lang="en-US" baseline="30000" dirty="0" smtClean="0"/>
              <a:t>th</a:t>
            </a:r>
            <a:r>
              <a:rPr lang="en-US" dirty="0" smtClean="0"/>
              <a:t> grade test scores are more predictive of college success than high school scores.</a:t>
            </a:r>
          </a:p>
          <a:p>
            <a:r>
              <a:rPr lang="en-US" dirty="0" smtClean="0"/>
              <a:t>Chicago Consortium for School Research shows that as currently organized, middle grade schools do not alter the distribution of test scores very much—come in </a:t>
            </a:r>
            <a:r>
              <a:rPr lang="en-US" dirty="0"/>
              <a:t>low—leave </a:t>
            </a:r>
            <a:r>
              <a:rPr lang="en-US" dirty="0" smtClean="0"/>
              <a:t>low.</a:t>
            </a:r>
          </a:p>
          <a:p>
            <a:r>
              <a:rPr lang="en-US" dirty="0" smtClean="0"/>
              <a:t>Bush Institute Middle Grades Matters shows in the last decade a significant body of effective evidence based practices and interventions has emerged in the areas of reading, writing, mathematics, and reasoning but they are not yet widely used.</a:t>
            </a:r>
            <a:endParaRPr lang="en-US" dirty="0"/>
          </a:p>
        </p:txBody>
      </p:sp>
    </p:spTree>
    <p:extLst>
      <p:ext uri="{BB962C8B-B14F-4D97-AF65-F5344CB8AC3E}">
        <p14:creationId xmlns:p14="http://schemas.microsoft.com/office/powerpoint/2010/main" val="1429270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Secondary Persistence Gaps</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Everyone Graduates Center, Chicago Consortium, and Gardner Center at Stanford show that attendance and course grades are the strongest predictors of both dropping out and college readiness. ACT Agrees.</a:t>
            </a:r>
          </a:p>
          <a:p>
            <a:r>
              <a:rPr lang="en-US" dirty="0" smtClean="0"/>
              <a:t>As a result, from early adolescents on, students are signaling early and often, that they are on and off track to high school graduation and college readiness. Early Warning Systems can help schools be aware of this and organize effective responses.</a:t>
            </a:r>
            <a:endParaRPr lang="en-US" dirty="0"/>
          </a:p>
        </p:txBody>
      </p:sp>
    </p:spTree>
    <p:extLst>
      <p:ext uri="{BB962C8B-B14F-4D97-AF65-F5344CB8AC3E}">
        <p14:creationId xmlns:p14="http://schemas.microsoft.com/office/powerpoint/2010/main" val="1223663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ABC’s of Secondary School Success</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60621619"/>
              </p:ext>
            </p:extLst>
          </p:nvPr>
        </p:nvGraphicFramePr>
        <p:xfrm>
          <a:off x="457200" y="1828800"/>
          <a:ext cx="8229600" cy="40233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sz="2000" dirty="0" smtClean="0"/>
                        <a:t>Early</a:t>
                      </a:r>
                      <a:r>
                        <a:rPr lang="en-US" sz="2000" baseline="0" dirty="0" smtClean="0"/>
                        <a:t> Indicator</a:t>
                      </a:r>
                      <a:endParaRPr lang="en-US" sz="2000" dirty="0"/>
                    </a:p>
                  </a:txBody>
                  <a:tcPr anchor="ctr"/>
                </a:tc>
                <a:tc>
                  <a:txBody>
                    <a:bodyPr/>
                    <a:lstStyle/>
                    <a:p>
                      <a:pPr algn="ctr"/>
                      <a:r>
                        <a:rPr lang="en-US" sz="2000" dirty="0" smtClean="0"/>
                        <a:t>On Path to </a:t>
                      </a:r>
                    </a:p>
                    <a:p>
                      <a:pPr algn="ctr"/>
                      <a:r>
                        <a:rPr lang="en-US" sz="2000" dirty="0" smtClean="0"/>
                        <a:t>Dropping Out</a:t>
                      </a:r>
                      <a:endParaRPr lang="en-US" sz="2000" dirty="0"/>
                    </a:p>
                  </a:txBody>
                  <a:tcPr anchor="ctr"/>
                </a:tc>
                <a:tc>
                  <a:txBody>
                    <a:bodyPr/>
                    <a:lstStyle/>
                    <a:p>
                      <a:pPr algn="ctr"/>
                      <a:r>
                        <a:rPr lang="en-US" sz="2000" dirty="0" smtClean="0"/>
                        <a:t>On Path to </a:t>
                      </a:r>
                    </a:p>
                    <a:p>
                      <a:pPr algn="ctr"/>
                      <a:r>
                        <a:rPr lang="en-US" sz="2000" dirty="0" smtClean="0"/>
                        <a:t>College Ready</a:t>
                      </a:r>
                      <a:endParaRPr lang="en-US" sz="2000" dirty="0"/>
                    </a:p>
                  </a:txBody>
                  <a:tcPr anchor="ctr"/>
                </a:tc>
              </a:tr>
              <a:tr h="370840">
                <a:tc>
                  <a:txBody>
                    <a:bodyPr/>
                    <a:lstStyle/>
                    <a:p>
                      <a:pPr algn="ctr"/>
                      <a:r>
                        <a:rPr lang="en-US" sz="2000" dirty="0" smtClean="0"/>
                        <a:t>Attendance</a:t>
                      </a:r>
                      <a:endParaRPr lang="en-US" sz="2000" dirty="0"/>
                    </a:p>
                  </a:txBody>
                  <a:tcPr anchor="ctr"/>
                </a:tc>
                <a:tc>
                  <a:txBody>
                    <a:bodyPr/>
                    <a:lstStyle/>
                    <a:p>
                      <a:pPr algn="ctr"/>
                      <a:r>
                        <a:rPr lang="en-US" sz="2000" dirty="0" smtClean="0"/>
                        <a:t>Miss 20 or more days</a:t>
                      </a:r>
                      <a:r>
                        <a:rPr lang="en-US" sz="2000" baseline="0" dirty="0" smtClean="0"/>
                        <a:t>- 10%</a:t>
                      </a:r>
                      <a:endParaRPr lang="en-US" sz="2000" dirty="0"/>
                    </a:p>
                  </a:txBody>
                  <a:tcPr anchor="ctr"/>
                </a:tc>
                <a:tc>
                  <a:txBody>
                    <a:bodyPr/>
                    <a:lstStyle/>
                    <a:p>
                      <a:pPr algn="ctr"/>
                      <a:r>
                        <a:rPr lang="en-US" sz="2000" dirty="0" smtClean="0"/>
                        <a:t>Miss 5 or Fewer</a:t>
                      </a:r>
                      <a:endParaRPr lang="en-US" sz="2000" dirty="0"/>
                    </a:p>
                  </a:txBody>
                  <a:tcPr anchor="ctr"/>
                </a:tc>
              </a:tr>
              <a:tr h="370840">
                <a:tc>
                  <a:txBody>
                    <a:bodyPr/>
                    <a:lstStyle/>
                    <a:p>
                      <a:pPr algn="ctr"/>
                      <a:r>
                        <a:rPr lang="en-US" sz="2000" dirty="0" smtClean="0"/>
                        <a:t>Behavior</a:t>
                      </a:r>
                      <a:endParaRPr lang="en-US" sz="2000" dirty="0"/>
                    </a:p>
                  </a:txBody>
                  <a:tcPr anchor="ctr"/>
                </a:tc>
                <a:tc>
                  <a:txBody>
                    <a:bodyPr/>
                    <a:lstStyle/>
                    <a:p>
                      <a:pPr algn="ctr"/>
                      <a:r>
                        <a:rPr lang="en-US" sz="2000" dirty="0" smtClean="0"/>
                        <a:t>Multiple</a:t>
                      </a:r>
                      <a:r>
                        <a:rPr lang="en-US" sz="2000" baseline="0" dirty="0" smtClean="0"/>
                        <a:t> Suspensions</a:t>
                      </a:r>
                    </a:p>
                    <a:p>
                      <a:pPr algn="ctr"/>
                      <a:r>
                        <a:rPr lang="en-US" sz="2000" baseline="0" dirty="0" smtClean="0"/>
                        <a:t>Sustained Mild Misbehavior</a:t>
                      </a:r>
                      <a:endParaRPr lang="en-US" sz="2000" dirty="0"/>
                    </a:p>
                  </a:txBody>
                  <a:tcPr anchor="ctr"/>
                </a:tc>
                <a:tc>
                  <a:txBody>
                    <a:bodyPr/>
                    <a:lstStyle/>
                    <a:p>
                      <a:pPr algn="ctr"/>
                      <a:r>
                        <a:rPr lang="en-US" sz="2000" dirty="0" smtClean="0"/>
                        <a:t>Have Self-Management, Regulation, and Advocacy Skills</a:t>
                      </a:r>
                    </a:p>
                    <a:p>
                      <a:pPr algn="ctr"/>
                      <a:r>
                        <a:rPr lang="en-US" sz="2000" dirty="0" smtClean="0"/>
                        <a:t>High on Hope</a:t>
                      </a:r>
                      <a:endParaRPr lang="en-US" sz="2000" dirty="0"/>
                    </a:p>
                  </a:txBody>
                  <a:tcPr anchor="ctr"/>
                </a:tc>
              </a:tr>
              <a:tr h="370840">
                <a:tc>
                  <a:txBody>
                    <a:bodyPr/>
                    <a:lstStyle/>
                    <a:p>
                      <a:pPr algn="ctr"/>
                      <a:r>
                        <a:rPr lang="en-US" sz="2000" dirty="0" smtClean="0"/>
                        <a:t>Course Performance</a:t>
                      </a:r>
                      <a:endParaRPr lang="en-US" sz="2000" dirty="0"/>
                    </a:p>
                  </a:txBody>
                  <a:tcPr anchor="ctr"/>
                </a:tc>
                <a:tc>
                  <a:txBody>
                    <a:bodyPr/>
                    <a:lstStyle/>
                    <a:p>
                      <a:pPr algn="ctr"/>
                      <a:r>
                        <a:rPr lang="en-US" sz="2000" dirty="0" smtClean="0"/>
                        <a:t>F’s and D’s</a:t>
                      </a:r>
                    </a:p>
                    <a:p>
                      <a:pPr algn="ctr"/>
                      <a:r>
                        <a:rPr lang="en-US" sz="2000" dirty="0" smtClean="0"/>
                        <a:t>(Failure often driven by not completing/turning in assignments)</a:t>
                      </a:r>
                      <a:endParaRPr lang="en-US" sz="2000" dirty="0"/>
                    </a:p>
                  </a:txBody>
                  <a:tcPr anchor="ctr"/>
                </a:tc>
                <a:tc>
                  <a:txBody>
                    <a:bodyPr/>
                    <a:lstStyle/>
                    <a:p>
                      <a:pPr algn="ctr"/>
                      <a:r>
                        <a:rPr lang="en-US" sz="2000" dirty="0" smtClean="0"/>
                        <a:t>B</a:t>
                      </a:r>
                      <a:r>
                        <a:rPr lang="en-US" sz="2000" baseline="0" dirty="0" smtClean="0"/>
                        <a:t> average</a:t>
                      </a:r>
                      <a:endParaRPr lang="en-US" sz="2000" dirty="0"/>
                    </a:p>
                  </a:txBody>
                  <a:tcPr anchor="ctr"/>
                </a:tc>
              </a:tr>
            </a:tbl>
          </a:graphicData>
        </a:graphic>
      </p:graphicFrame>
    </p:spTree>
    <p:extLst>
      <p:ext uri="{BB962C8B-B14F-4D97-AF65-F5344CB8AC3E}">
        <p14:creationId xmlns:p14="http://schemas.microsoft.com/office/powerpoint/2010/main" val="3859765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nvPr>
        </p:nvGraphicFramePr>
        <p:xfrm>
          <a:off x="4010295" y="1701402"/>
          <a:ext cx="4207475" cy="3615265"/>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134" y="1726101"/>
            <a:ext cx="2279650" cy="33067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15" name="Chart 14"/>
          <p:cNvGraphicFramePr>
            <a:graphicFrameLocks/>
          </p:cNvGraphicFramePr>
          <p:nvPr>
            <p:extLst>
              <p:ext uri="{D42A27DB-BD31-4B8C-83A1-F6EECF244321}">
                <p14:modId xmlns:p14="http://schemas.microsoft.com/office/powerpoint/2010/main" val="2872284911"/>
              </p:ext>
            </p:extLst>
          </p:nvPr>
        </p:nvGraphicFramePr>
        <p:xfrm>
          <a:off x="3561898" y="1682050"/>
          <a:ext cx="4870259" cy="3615265"/>
        </p:xfrm>
        <a:graphic>
          <a:graphicData uri="http://schemas.openxmlformats.org/drawingml/2006/chart">
            <c:chart xmlns:c="http://schemas.openxmlformats.org/drawingml/2006/chart" xmlns:r="http://schemas.openxmlformats.org/officeDocument/2006/relationships" r:id="rId5"/>
          </a:graphicData>
        </a:graphic>
      </p:graphicFrame>
      <p:sp>
        <p:nvSpPr>
          <p:cNvPr id="16391" name="Rectangle 6"/>
          <p:cNvSpPr>
            <a:spLocks noChangeArrowheads="1"/>
          </p:cNvSpPr>
          <p:nvPr/>
        </p:nvSpPr>
        <p:spPr bwMode="auto">
          <a:xfrm>
            <a:off x="0" y="6629400"/>
            <a:ext cx="421930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900" i="1" dirty="0">
                <a:solidFill>
                  <a:prstClr val="black"/>
                </a:solidFill>
              </a:rPr>
              <a:t>Enhancing College and Career Readiness and Success: The Role of Academic Behaviors</a:t>
            </a:r>
          </a:p>
        </p:txBody>
      </p:sp>
      <p:sp>
        <p:nvSpPr>
          <p:cNvPr id="8" name="Title 1"/>
          <p:cNvSpPr txBox="1">
            <a:spLocks/>
          </p:cNvSpPr>
          <p:nvPr/>
        </p:nvSpPr>
        <p:spPr>
          <a:xfrm>
            <a:off x="152400" y="228600"/>
            <a:ext cx="8839200" cy="1143000"/>
          </a:xfrm>
          <a:prstGeom prst="rect">
            <a:avLst/>
          </a:prstGeom>
        </p:spPr>
        <p:txBody>
          <a:bodyPr vert="horz" lIns="91440" tIns="45720" rIns="91440" bIns="45720" rtlCol="0" anchor="ctr">
            <a:noAutofit/>
          </a:bodyPr>
          <a:lstStyle/>
          <a:p>
            <a:pPr algn="ctr" defTabSz="457200">
              <a:spcBef>
                <a:spcPct val="0"/>
              </a:spcBef>
              <a:defRPr/>
            </a:pPr>
            <a:r>
              <a:rPr lang="en-US" sz="2800" b="1" dirty="0">
                <a:solidFill>
                  <a:srgbClr val="FFFFFF"/>
                </a:solidFill>
                <a:cs typeface="Arial"/>
              </a:rPr>
              <a:t>Students who </a:t>
            </a:r>
            <a:r>
              <a:rPr lang="en-US" sz="2800" b="1" i="1" dirty="0">
                <a:solidFill>
                  <a:srgbClr val="FFFFFF"/>
                </a:solidFill>
                <a:cs typeface="Arial"/>
              </a:rPr>
              <a:t>exhibit strong academic behaviors and get good grades </a:t>
            </a:r>
            <a:r>
              <a:rPr lang="en-US" sz="2800" b="1" dirty="0" smtClean="0">
                <a:solidFill>
                  <a:srgbClr val="FFFFFF"/>
                </a:solidFill>
                <a:cs typeface="Arial"/>
              </a:rPr>
              <a:t>are much </a:t>
            </a:r>
            <a:r>
              <a:rPr lang="en-US" sz="2800" b="1" dirty="0">
                <a:solidFill>
                  <a:srgbClr val="FFFFFF"/>
                </a:solidFill>
                <a:cs typeface="Arial"/>
              </a:rPr>
              <a:t>more likely to succeed in high school and college.</a:t>
            </a:r>
            <a:endParaRPr lang="en-US" sz="2800" b="1" i="1" dirty="0">
              <a:solidFill>
                <a:srgbClr val="FFFFFF"/>
              </a:solidFill>
              <a:cs typeface="Arial"/>
            </a:endParaRPr>
          </a:p>
        </p:txBody>
      </p:sp>
      <p:sp>
        <p:nvSpPr>
          <p:cNvPr id="10" name="TextBox 9"/>
          <p:cNvSpPr txBox="1"/>
          <p:nvPr/>
        </p:nvSpPr>
        <p:spPr>
          <a:xfrm>
            <a:off x="4073618" y="1632621"/>
            <a:ext cx="3943854" cy="369332"/>
          </a:xfrm>
          <a:prstGeom prst="rect">
            <a:avLst/>
          </a:prstGeom>
          <a:noFill/>
        </p:spPr>
        <p:txBody>
          <a:bodyPr wrap="square" rtlCol="0">
            <a:spAutoFit/>
          </a:bodyPr>
          <a:lstStyle/>
          <a:p>
            <a:pPr algn="ctr"/>
            <a:r>
              <a:rPr lang="en-US" b="1" dirty="0">
                <a:solidFill>
                  <a:prstClr val="black"/>
                </a:solidFill>
              </a:rPr>
              <a:t>Predictors of High School Success</a:t>
            </a:r>
          </a:p>
        </p:txBody>
      </p:sp>
      <p:sp>
        <p:nvSpPr>
          <p:cNvPr id="17" name="Content Placeholder 2"/>
          <p:cNvSpPr txBox="1">
            <a:spLocks/>
          </p:cNvSpPr>
          <p:nvPr/>
        </p:nvSpPr>
        <p:spPr>
          <a:xfrm>
            <a:off x="809135" y="5316667"/>
            <a:ext cx="7577273" cy="618004"/>
          </a:xfrm>
          <a:prstGeom prst="rect">
            <a:avLst/>
          </a:prstGeom>
        </p:spPr>
        <p:txBody>
          <a:bodyPr vert="horz" lIns="91440" tIns="45720" rIns="91440" bIns="45720" rtlCol="0">
            <a:noAutofit/>
          </a:bodyPr>
          <a:lstStyle/>
          <a:p>
            <a:pPr algn="ctr" defTabSz="457200">
              <a:spcBef>
                <a:spcPct val="20000"/>
              </a:spcBef>
              <a:buFont typeface="Arial"/>
              <a:buNone/>
              <a:defRPr/>
            </a:pPr>
            <a:r>
              <a:rPr lang="en-US" sz="2400" dirty="0">
                <a:solidFill>
                  <a:srgbClr val="242852"/>
                </a:solidFill>
                <a:latin typeface="Arial"/>
                <a:cs typeface="Arial"/>
              </a:rPr>
              <a:t>Academic behaviors important to student success</a:t>
            </a:r>
          </a:p>
        </p:txBody>
      </p:sp>
      <p:sp>
        <p:nvSpPr>
          <p:cNvPr id="19" name="TextBox 18"/>
          <p:cNvSpPr txBox="1"/>
          <p:nvPr/>
        </p:nvSpPr>
        <p:spPr>
          <a:xfrm>
            <a:off x="576910" y="5703839"/>
            <a:ext cx="2171700" cy="461665"/>
          </a:xfrm>
          <a:prstGeom prst="rect">
            <a:avLst/>
          </a:prstGeom>
          <a:noFill/>
        </p:spPr>
        <p:txBody>
          <a:bodyPr wrap="square" rtlCol="0">
            <a:spAutoFit/>
          </a:bodyPr>
          <a:lstStyle/>
          <a:p>
            <a:pPr marL="228600" indent="-228600">
              <a:buFont typeface="Wingdings" pitchFamily="2" charset="2"/>
              <a:buChar char="Ø"/>
            </a:pPr>
            <a:r>
              <a:rPr lang="en-US" sz="2400" b="1" dirty="0">
                <a:solidFill>
                  <a:srgbClr val="242852"/>
                </a:solidFill>
              </a:rPr>
              <a:t>Motivation</a:t>
            </a:r>
            <a:endParaRPr lang="en-US" sz="2400" dirty="0">
              <a:solidFill>
                <a:prstClr val="black"/>
              </a:solidFill>
            </a:endParaRPr>
          </a:p>
        </p:txBody>
      </p:sp>
      <p:sp>
        <p:nvSpPr>
          <p:cNvPr id="20" name="TextBox 19"/>
          <p:cNvSpPr txBox="1"/>
          <p:nvPr/>
        </p:nvSpPr>
        <p:spPr>
          <a:xfrm>
            <a:off x="3171826" y="5703838"/>
            <a:ext cx="2800348" cy="461665"/>
          </a:xfrm>
          <a:prstGeom prst="rect">
            <a:avLst/>
          </a:prstGeom>
          <a:noFill/>
        </p:spPr>
        <p:txBody>
          <a:bodyPr wrap="square" rtlCol="0">
            <a:spAutoFit/>
          </a:bodyPr>
          <a:lstStyle/>
          <a:p>
            <a:pPr marL="228600" indent="-228600">
              <a:buFont typeface="Wingdings" pitchFamily="2" charset="2"/>
              <a:buChar char="Ø"/>
            </a:pPr>
            <a:r>
              <a:rPr lang="en-US" sz="2400" b="1" dirty="0">
                <a:solidFill>
                  <a:srgbClr val="242852"/>
                </a:solidFill>
              </a:rPr>
              <a:t>Social Engagement</a:t>
            </a:r>
            <a:endParaRPr lang="en-US" sz="2400" dirty="0">
              <a:solidFill>
                <a:prstClr val="black"/>
              </a:solidFill>
            </a:endParaRPr>
          </a:p>
        </p:txBody>
      </p:sp>
      <p:sp>
        <p:nvSpPr>
          <p:cNvPr id="21" name="TextBox 20"/>
          <p:cNvSpPr txBox="1"/>
          <p:nvPr/>
        </p:nvSpPr>
        <p:spPr>
          <a:xfrm>
            <a:off x="6362268" y="5703837"/>
            <a:ext cx="2460026" cy="461665"/>
          </a:xfrm>
          <a:prstGeom prst="rect">
            <a:avLst/>
          </a:prstGeom>
          <a:noFill/>
        </p:spPr>
        <p:txBody>
          <a:bodyPr wrap="square" rtlCol="0">
            <a:spAutoFit/>
          </a:bodyPr>
          <a:lstStyle/>
          <a:p>
            <a:pPr marL="228600" indent="-228600">
              <a:buFont typeface="Wingdings" pitchFamily="2" charset="2"/>
              <a:buChar char="Ø"/>
            </a:pPr>
            <a:r>
              <a:rPr lang="en-US" sz="2400" b="1" dirty="0">
                <a:solidFill>
                  <a:srgbClr val="242852"/>
                </a:solidFill>
              </a:rPr>
              <a:t>Self-Regulation</a:t>
            </a:r>
            <a:endParaRPr lang="en-US" sz="2400" dirty="0">
              <a:solidFill>
                <a:prstClr val="black"/>
              </a:solidFill>
            </a:endParaRPr>
          </a:p>
        </p:txBody>
      </p:sp>
    </p:spTree>
    <p:extLst>
      <p:ext uri="{BB962C8B-B14F-4D97-AF65-F5344CB8AC3E}">
        <p14:creationId xmlns:p14="http://schemas.microsoft.com/office/powerpoint/2010/main" val="3980671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Know-How and Opportunity Gaps</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t>Among students who took the ACT—95</a:t>
            </a:r>
            <a:r>
              <a:rPr lang="en-US" dirty="0"/>
              <a:t>% of Low Income Students said they wanted to attend post-secondary institutions but only 59% enrolled </a:t>
            </a:r>
            <a:r>
              <a:rPr lang="en-US" dirty="0" smtClean="0"/>
              <a:t>immediately.</a:t>
            </a:r>
          </a:p>
          <a:p>
            <a:r>
              <a:rPr lang="en-US" dirty="0" smtClean="0"/>
              <a:t>Among students who took the </a:t>
            </a:r>
            <a:r>
              <a:rPr lang="en-US" dirty="0"/>
              <a:t>ACT—only 69% of Low Income Students completed standard college prep sequence of courses in high school compared to 84% of High </a:t>
            </a:r>
            <a:r>
              <a:rPr lang="en-US" dirty="0" smtClean="0"/>
              <a:t>Income.</a:t>
            </a:r>
          </a:p>
          <a:p>
            <a:r>
              <a:rPr lang="en-US" dirty="0" smtClean="0"/>
              <a:t>Many college ready low income students do not apply to the most selective universities they qualify for, even though they are often better equipped to support them. </a:t>
            </a:r>
            <a:endParaRPr lang="en-US" dirty="0"/>
          </a:p>
          <a:p>
            <a:endParaRPr lang="en-US" dirty="0"/>
          </a:p>
        </p:txBody>
      </p:sp>
    </p:spTree>
    <p:extLst>
      <p:ext uri="{BB962C8B-B14F-4D97-AF65-F5344CB8AC3E}">
        <p14:creationId xmlns:p14="http://schemas.microsoft.com/office/powerpoint/2010/main" val="4120420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4713" y="1676400"/>
            <a:ext cx="7772400" cy="2492375"/>
          </a:xfrm>
        </p:spPr>
        <p:txBody>
          <a:bodyPr>
            <a:normAutofit/>
          </a:bodyPr>
          <a:lstStyle/>
          <a:p>
            <a:r>
              <a:rPr lang="en-US" dirty="0" smtClean="0"/>
              <a:t>Why Do We Need to Make Good on the Promise of College Readiness for All? </a:t>
            </a:r>
            <a:endParaRPr lang="en-US" dirty="0"/>
          </a:p>
        </p:txBody>
      </p:sp>
    </p:spTree>
    <p:extLst>
      <p:ext uri="{BB962C8B-B14F-4D97-AF65-F5344CB8AC3E}">
        <p14:creationId xmlns:p14="http://schemas.microsoft.com/office/powerpoint/2010/main" val="921599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622425"/>
            <a:ext cx="7772400" cy="2416175"/>
          </a:xfrm>
        </p:spPr>
        <p:txBody>
          <a:bodyPr>
            <a:normAutofit fontScale="90000"/>
          </a:bodyPr>
          <a:lstStyle/>
          <a:p>
            <a:r>
              <a:rPr lang="en-US" dirty="0" smtClean="0"/>
              <a:t>Is Your School/District On-Track to Making good on the Promise of College Readiness for all? </a:t>
            </a:r>
            <a:endParaRPr lang="en-US" dirty="0"/>
          </a:p>
        </p:txBody>
      </p:sp>
    </p:spTree>
    <p:extLst>
      <p:ext uri="{BB962C8B-B14F-4D97-AF65-F5344CB8AC3E}">
        <p14:creationId xmlns:p14="http://schemas.microsoft.com/office/powerpoint/2010/main" val="2497796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Do You Know Your Challenge?</a:t>
            </a:r>
            <a:endParaRPr lang="en-US" b="1" dirty="0"/>
          </a:p>
        </p:txBody>
      </p:sp>
      <p:sp>
        <p:nvSpPr>
          <p:cNvPr id="4" name="Content Placeholder 3"/>
          <p:cNvSpPr>
            <a:spLocks noGrp="1"/>
          </p:cNvSpPr>
          <p:nvPr>
            <p:ph idx="1"/>
          </p:nvPr>
        </p:nvSpPr>
        <p:spPr/>
        <p:txBody>
          <a:bodyPr/>
          <a:lstStyle/>
          <a:p>
            <a:r>
              <a:rPr lang="en-US" dirty="0" smtClean="0"/>
              <a:t>What percent of 6</a:t>
            </a:r>
            <a:r>
              <a:rPr lang="en-US" baseline="30000" dirty="0" smtClean="0"/>
              <a:t>th</a:t>
            </a:r>
            <a:r>
              <a:rPr lang="en-US" dirty="0" smtClean="0"/>
              <a:t> graders have below grade level skills in reading, writing, and mathematics and what is the magnitude?</a:t>
            </a:r>
          </a:p>
          <a:p>
            <a:r>
              <a:rPr lang="en-US" dirty="0" smtClean="0"/>
              <a:t>What percent of 6</a:t>
            </a:r>
            <a:r>
              <a:rPr lang="en-US" baseline="30000" dirty="0" smtClean="0"/>
              <a:t>th</a:t>
            </a:r>
            <a:r>
              <a:rPr lang="en-US" dirty="0" smtClean="0"/>
              <a:t> graders have a prior history of chronic absenteeism? </a:t>
            </a:r>
          </a:p>
          <a:p>
            <a:r>
              <a:rPr lang="en-US" dirty="0" smtClean="0"/>
              <a:t>How many of your 8</a:t>
            </a:r>
            <a:r>
              <a:rPr lang="en-US" baseline="30000" dirty="0" smtClean="0"/>
              <a:t>th</a:t>
            </a:r>
            <a:r>
              <a:rPr lang="en-US" dirty="0" smtClean="0"/>
              <a:t> graders have a GPA of 2.0 or below? </a:t>
            </a:r>
            <a:endParaRPr lang="en-US" dirty="0"/>
          </a:p>
        </p:txBody>
      </p:sp>
    </p:spTree>
    <p:extLst>
      <p:ext uri="{BB962C8B-B14F-4D97-AF65-F5344CB8AC3E}">
        <p14:creationId xmlns:p14="http://schemas.microsoft.com/office/powerpoint/2010/main" val="264519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b="1" dirty="0" smtClean="0"/>
              <a:t>Do You Have the Data and Systems to Analyze and Use the Data to Keep Students On Track  </a:t>
            </a:r>
            <a:endParaRPr lang="en-US" sz="3200" b="1" dirty="0"/>
          </a:p>
        </p:txBody>
      </p:sp>
      <p:sp>
        <p:nvSpPr>
          <p:cNvPr id="3" name="Content Placeholder 2"/>
          <p:cNvSpPr>
            <a:spLocks noGrp="1"/>
          </p:cNvSpPr>
          <p:nvPr>
            <p:ph idx="1"/>
          </p:nvPr>
        </p:nvSpPr>
        <p:spPr/>
        <p:txBody>
          <a:bodyPr>
            <a:normAutofit lnSpcReduction="10000"/>
          </a:bodyPr>
          <a:lstStyle/>
          <a:p>
            <a:r>
              <a:rPr lang="en-US" dirty="0" smtClean="0"/>
              <a:t>What data systems do you have to track students academic skills, attendance, behavior, and course performance? Do they provide an easy, integrated view? Are they user friendly?</a:t>
            </a:r>
          </a:p>
          <a:p>
            <a:r>
              <a:rPr lang="en-US" dirty="0" smtClean="0"/>
              <a:t>What procedures do you have in place to regularly analyze and act upon this data, to look for the most strategic level of intervention or prevention?  </a:t>
            </a:r>
            <a:endParaRPr lang="en-US" dirty="0"/>
          </a:p>
        </p:txBody>
      </p:sp>
    </p:spTree>
    <p:extLst>
      <p:ext uri="{BB962C8B-B14F-4D97-AF65-F5344CB8AC3E}">
        <p14:creationId xmlns:p14="http://schemas.microsoft.com/office/powerpoint/2010/main" val="297582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228600"/>
            <a:ext cx="9144000" cy="1143000"/>
          </a:xfrm>
        </p:spPr>
        <p:txBody>
          <a:bodyPr>
            <a:noAutofit/>
          </a:bodyPr>
          <a:lstStyle/>
          <a:p>
            <a:pPr eaLnBrk="1" fontAlgn="auto" hangingPunct="1">
              <a:spcAft>
                <a:spcPts val="0"/>
              </a:spcAft>
              <a:defRPr/>
            </a:pPr>
            <a:r>
              <a:rPr lang="en-US" sz="2700" b="1" dirty="0" smtClean="0"/>
              <a:t>Sample Early Warning Indicator Classroom Level Data Display</a:t>
            </a:r>
            <a:r>
              <a:rPr lang="en-US" sz="2800" b="1" dirty="0" smtClean="0"/>
              <a:t/>
            </a:r>
            <a:br>
              <a:rPr lang="en-US" sz="2800" b="1" dirty="0" smtClean="0"/>
            </a:br>
            <a:r>
              <a:rPr lang="en-US" sz="2800" b="1" dirty="0" smtClean="0"/>
              <a:t>Off-Track Indicators and Assessment Data</a:t>
            </a:r>
          </a:p>
        </p:txBody>
      </p:sp>
      <p:graphicFrame>
        <p:nvGraphicFramePr>
          <p:cNvPr id="86019" name="Object 3"/>
          <p:cNvGraphicFramePr>
            <a:graphicFrameLocks noChangeAspect="1"/>
          </p:cNvGraphicFramePr>
          <p:nvPr>
            <p:extLst>
              <p:ext uri="{D42A27DB-BD31-4B8C-83A1-F6EECF244321}">
                <p14:modId xmlns:p14="http://schemas.microsoft.com/office/powerpoint/2010/main" val="4027107720"/>
              </p:ext>
            </p:extLst>
          </p:nvPr>
        </p:nvGraphicFramePr>
        <p:xfrm>
          <a:off x="457200" y="2133600"/>
          <a:ext cx="8177212" cy="3259138"/>
        </p:xfrm>
        <a:graphic>
          <a:graphicData uri="http://schemas.openxmlformats.org/presentationml/2006/ole">
            <mc:AlternateContent xmlns:mc="http://schemas.openxmlformats.org/markup-compatibility/2006">
              <mc:Choice xmlns:v="urn:schemas-microsoft-com:vml" Requires="v">
                <p:oleObj spid="_x0000_s1046" name="Worksheet" r:id="rId4" imgW="6048413" imgH="2409901" progId="Excel.Sheet.8">
                  <p:link updateAutomatic="1"/>
                </p:oleObj>
              </mc:Choice>
              <mc:Fallback>
                <p:oleObj name="Worksheet" r:id="rId4" imgW="6048413" imgH="2409901" progId="Excel.Sheet.8">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133600"/>
                        <a:ext cx="8177212"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6020" name="Text Box 4"/>
          <p:cNvSpPr txBox="1">
            <a:spLocks noChangeArrowheads="1"/>
          </p:cNvSpPr>
          <p:nvPr/>
        </p:nvSpPr>
        <p:spPr bwMode="auto">
          <a:xfrm>
            <a:off x="-3352800" y="76200"/>
            <a:ext cx="8032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Char char="•"/>
            </a:pPr>
            <a:r>
              <a:rPr lang="en-US" altLang="en-US" dirty="0" smtClean="0">
                <a:solidFill>
                  <a:srgbClr val="000000"/>
                </a:solidFill>
                <a:latin typeface="Gill Sans MT" pitchFamily="34" charset="0"/>
              </a:rPr>
              <a:t>.</a:t>
            </a:r>
            <a:endParaRPr lang="en-US" altLang="en-US" dirty="0">
              <a:solidFill>
                <a:srgbClr val="000000"/>
              </a:solidFill>
              <a:latin typeface="Gill Sans MT" pitchFamily="34" charset="0"/>
            </a:endParaRPr>
          </a:p>
          <a:p>
            <a:pPr eaLnBrk="1" hangingPunct="1">
              <a:buFontTx/>
              <a:buChar char="•"/>
            </a:pPr>
            <a:endParaRPr lang="en-US" altLang="en-US" sz="1400" dirty="0">
              <a:solidFill>
                <a:srgbClr val="000000"/>
              </a:solidFill>
              <a:latin typeface="Gill Sans MT" pitchFamily="34" charset="0"/>
            </a:endParaRPr>
          </a:p>
        </p:txBody>
      </p:sp>
    </p:spTree>
    <p:extLst>
      <p:ext uri="{BB962C8B-B14F-4D97-AF65-F5344CB8AC3E}">
        <p14:creationId xmlns:p14="http://schemas.microsoft.com/office/powerpoint/2010/main" val="25355329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70895" y="2012150"/>
            <a:ext cx="8002022" cy="2702959"/>
            <a:chOff x="688997" y="3474378"/>
            <a:chExt cx="8002022" cy="2702959"/>
          </a:xfrm>
        </p:grpSpPr>
        <p:pic>
          <p:nvPicPr>
            <p:cNvPr id="3" name="Picture 2" descr="C:\Users\Liz\Desktop\TDS-SH Merge.png"/>
            <p:cNvPicPr>
              <a:picLocks noChangeAspect="1" noChangeArrowheads="1"/>
            </p:cNvPicPr>
            <p:nvPr/>
          </p:nvPicPr>
          <p:blipFill rotWithShape="1">
            <a:blip r:embed="rId2">
              <a:extLst>
                <a:ext uri="{28A0092B-C50C-407E-A947-70E740481C1C}">
                  <a14:useLocalDpi xmlns:a14="http://schemas.microsoft.com/office/drawing/2010/main" val="0"/>
                </a:ext>
              </a:extLst>
            </a:blip>
            <a:srcRect l="33413" t="37760" r="4137" b="58268"/>
            <a:stretch/>
          </p:blipFill>
          <p:spPr bwMode="auto">
            <a:xfrm>
              <a:off x="885695" y="5415337"/>
              <a:ext cx="7757155" cy="381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Liz\Desktop\TDS-SH Merge.png"/>
            <p:cNvPicPr>
              <a:picLocks noChangeAspect="1" noChangeArrowheads="1"/>
            </p:cNvPicPr>
            <p:nvPr/>
          </p:nvPicPr>
          <p:blipFill rotWithShape="1">
            <a:blip r:embed="rId2">
              <a:extLst>
                <a:ext uri="{28A0092B-C50C-407E-A947-70E740481C1C}">
                  <a14:useLocalDpi xmlns:a14="http://schemas.microsoft.com/office/drawing/2010/main" val="0"/>
                </a:ext>
              </a:extLst>
            </a:blip>
            <a:srcRect l="33827" t="48014" r="3723" b="48014"/>
            <a:stretch/>
          </p:blipFill>
          <p:spPr bwMode="auto">
            <a:xfrm>
              <a:off x="933864" y="5796337"/>
              <a:ext cx="7757155" cy="381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Liz\Desktop\TDS-SH Merge.png"/>
            <p:cNvPicPr>
              <a:picLocks noChangeAspect="1" noChangeArrowheads="1"/>
            </p:cNvPicPr>
            <p:nvPr/>
          </p:nvPicPr>
          <p:blipFill rotWithShape="1">
            <a:blip r:embed="rId2">
              <a:extLst>
                <a:ext uri="{28A0092B-C50C-407E-A947-70E740481C1C}">
                  <a14:useLocalDpi xmlns:a14="http://schemas.microsoft.com/office/drawing/2010/main" val="0"/>
                </a:ext>
              </a:extLst>
            </a:blip>
            <a:srcRect l="32221" t="7554" r="5329" b="72264"/>
            <a:stretch/>
          </p:blipFill>
          <p:spPr bwMode="auto">
            <a:xfrm>
              <a:off x="688997" y="3474378"/>
              <a:ext cx="7757155" cy="1935822"/>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itle 8"/>
          <p:cNvSpPr>
            <a:spLocks noGrp="1"/>
          </p:cNvSpPr>
          <p:nvPr>
            <p:ph type="title"/>
          </p:nvPr>
        </p:nvSpPr>
        <p:spPr/>
        <p:txBody>
          <a:bodyPr/>
          <a:lstStyle/>
          <a:p>
            <a:r>
              <a:rPr lang="en-US" b="1" dirty="0" smtClean="0"/>
              <a:t>Two Sixth Graders</a:t>
            </a:r>
            <a:endParaRPr lang="en-US" b="1" dirty="0"/>
          </a:p>
        </p:txBody>
      </p:sp>
    </p:spTree>
    <p:extLst>
      <p:ext uri="{BB962C8B-B14F-4D97-AF65-F5344CB8AC3E}">
        <p14:creationId xmlns:p14="http://schemas.microsoft.com/office/powerpoint/2010/main" val="557665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Do You Have Effective Prevention/Intervention Strategies at the Scale and Intensity Required?  </a:t>
            </a:r>
            <a:endParaRPr lang="en-US" dirty="0"/>
          </a:p>
        </p:txBody>
      </p:sp>
      <p:sp>
        <p:nvSpPr>
          <p:cNvPr id="3" name="Content Placeholder 2"/>
          <p:cNvSpPr>
            <a:spLocks noGrp="1"/>
          </p:cNvSpPr>
          <p:nvPr>
            <p:ph idx="1"/>
          </p:nvPr>
        </p:nvSpPr>
        <p:spPr/>
        <p:txBody>
          <a:bodyPr>
            <a:normAutofit/>
          </a:bodyPr>
          <a:lstStyle/>
          <a:p>
            <a:r>
              <a:rPr lang="en-US" dirty="0" smtClean="0"/>
              <a:t>What preventions and interventions do you have in place to close academic skills gaps, promote good attendance, behavior, and course performance? </a:t>
            </a:r>
          </a:p>
          <a:p>
            <a:r>
              <a:rPr lang="en-US" dirty="0" smtClean="0"/>
              <a:t>Are they of sufficient capacity to meet the scale of your need?</a:t>
            </a:r>
          </a:p>
          <a:p>
            <a:r>
              <a:rPr lang="en-US" dirty="0" smtClean="0"/>
              <a:t>Do you have evidence that they are effective?</a:t>
            </a:r>
            <a:endParaRPr lang="en-US" dirty="0"/>
          </a:p>
        </p:txBody>
      </p:sp>
    </p:spTree>
    <p:extLst>
      <p:ext uri="{BB962C8B-B14F-4D97-AF65-F5344CB8AC3E}">
        <p14:creationId xmlns:p14="http://schemas.microsoft.com/office/powerpoint/2010/main" val="211686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normAutofit fontScale="90000"/>
          </a:bodyPr>
          <a:lstStyle/>
          <a:p>
            <a:pPr fontAlgn="auto">
              <a:spcAft>
                <a:spcPts val="0"/>
              </a:spcAft>
              <a:defRPr/>
            </a:pPr>
            <a:r>
              <a:rPr lang="en-US" dirty="0" smtClean="0"/>
              <a:t>A Simple Grid for a Powerful Analysis</a:t>
            </a:r>
            <a:endParaRPr lang="en-US" dirty="0"/>
          </a:p>
        </p:txBody>
      </p:sp>
      <p:sp>
        <p:nvSpPr>
          <p:cNvPr id="7" name="Title 1"/>
          <p:cNvSpPr txBox="1">
            <a:spLocks/>
          </p:cNvSpPr>
          <p:nvPr/>
        </p:nvSpPr>
        <p:spPr>
          <a:xfrm>
            <a:off x="685800" y="304800"/>
            <a:ext cx="7772400" cy="1470025"/>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3600" dirty="0">
              <a:solidFill>
                <a:srgbClr val="3366FF"/>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4288775575"/>
              </p:ext>
            </p:extLst>
          </p:nvPr>
        </p:nvGraphicFramePr>
        <p:xfrm>
          <a:off x="228600" y="1295401"/>
          <a:ext cx="8686800" cy="5198481"/>
        </p:xfrm>
        <a:graphic>
          <a:graphicData uri="http://schemas.openxmlformats.org/drawingml/2006/table">
            <a:tbl>
              <a:tblPr firstRow="1" bandRow="1">
                <a:tableStyleId>{3C2FFA5D-87B4-456A-9821-1D502468CF0F}</a:tableStyleId>
              </a:tblPr>
              <a:tblGrid>
                <a:gridCol w="1737360"/>
                <a:gridCol w="1737360"/>
                <a:gridCol w="1737360"/>
                <a:gridCol w="1737360"/>
                <a:gridCol w="1737360"/>
              </a:tblGrid>
              <a:tr h="819558">
                <a:tc>
                  <a:txBody>
                    <a:bodyPr/>
                    <a:lstStyle/>
                    <a:p>
                      <a:endParaRPr lang="en-US" dirty="0">
                        <a:solidFill>
                          <a:schemeClr val="bg1"/>
                        </a:solidFill>
                      </a:endParaRPr>
                    </a:p>
                  </a:txBody>
                  <a:tcPr>
                    <a:lnL w="9525" cap="flat" cmpd="sng" algn="ctr">
                      <a:noFill/>
                      <a:prstDash val="solid"/>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r>
                        <a:rPr lang="en-US" dirty="0" smtClean="0">
                          <a:solidFill>
                            <a:schemeClr val="bg1"/>
                          </a:solidFill>
                        </a:rPr>
                        <a:t>Academic  Interventions</a:t>
                      </a:r>
                      <a:endParaRPr lang="en-US" dirty="0">
                        <a:solidFill>
                          <a:schemeClr val="bg1"/>
                        </a:solidFill>
                      </a:endParaRPr>
                    </a:p>
                  </a:txBody>
                  <a:tcPr>
                    <a:lnL w="9525" cap="flat" cmpd="sng" algn="ctr">
                      <a:noFill/>
                      <a:prstDash val="solid"/>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a:r>
                        <a:rPr lang="en-US" dirty="0" smtClean="0"/>
                        <a:t>Attendance</a:t>
                      </a:r>
                      <a:endParaRPr lang="en-US" dirty="0"/>
                    </a:p>
                  </a:txBody>
                  <a:tcPr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a:r>
                        <a:rPr lang="en-US" dirty="0" smtClean="0"/>
                        <a:t>Behavior  and Effort</a:t>
                      </a:r>
                    </a:p>
                    <a:p>
                      <a:pPr algn="ctr"/>
                      <a:endParaRPr lang="en-US" sz="1400" dirty="0"/>
                    </a:p>
                  </a:txBody>
                  <a:tcPr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a:r>
                        <a:rPr lang="en-US" dirty="0" smtClean="0"/>
                        <a:t>Course Performance</a:t>
                      </a:r>
                      <a:endParaRPr lang="en-US" dirty="0"/>
                    </a:p>
                  </a:txBody>
                  <a:tcPr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r>
              <a:tr h="1341093">
                <a:tc>
                  <a:txBody>
                    <a:bodyPr/>
                    <a:lstStyle/>
                    <a:p>
                      <a:r>
                        <a:rPr lang="en-US" b="1" i="1" dirty="0" smtClean="0">
                          <a:solidFill>
                            <a:schemeClr val="tx1"/>
                          </a:solidFill>
                        </a:rPr>
                        <a:t>Whole School</a:t>
                      </a:r>
                      <a:endParaRPr lang="en-US" b="1" i="1" dirty="0">
                        <a:solidFill>
                          <a:schemeClr val="tx1"/>
                        </a:solidFill>
                      </a:endParaRPr>
                    </a:p>
                  </a:txBody>
                  <a:tcPr>
                    <a:lnT w="25400" cap="flat" cmpd="sng" algn="ctr">
                      <a:noFill/>
                      <a:prstDash val="solid"/>
                    </a:lnT>
                  </a:tcPr>
                </a:tc>
                <a:tc>
                  <a:txBody>
                    <a:bodyPr/>
                    <a:lstStyle/>
                    <a:p>
                      <a:r>
                        <a:rPr lang="en-US" sz="1800" dirty="0" smtClean="0"/>
                        <a:t>Need:</a:t>
                      </a:r>
                    </a:p>
                    <a:p>
                      <a:endParaRPr lang="en-US" sz="1800" dirty="0" smtClean="0"/>
                    </a:p>
                    <a:p>
                      <a:r>
                        <a:rPr lang="en-US" sz="1800" dirty="0" smtClean="0"/>
                        <a:t>Capacity:</a:t>
                      </a:r>
                    </a:p>
                    <a:p>
                      <a:endParaRPr lang="en-US" sz="1800" dirty="0" smtClean="0"/>
                    </a:p>
                    <a:p>
                      <a:r>
                        <a:rPr lang="en-US" sz="1800" dirty="0" smtClean="0"/>
                        <a:t>Effectiveness:</a:t>
                      </a:r>
                    </a:p>
                    <a:p>
                      <a:endParaRPr lang="en-US" b="1" i="1" dirty="0">
                        <a:solidFill>
                          <a:schemeClr val="tx1"/>
                        </a:solidFill>
                      </a:endParaRPr>
                    </a:p>
                  </a:txBody>
                  <a:tcPr>
                    <a:lnT w="25400" cap="flat" cmpd="sng" algn="ctr">
                      <a:noFill/>
                      <a:prstDash val="solid"/>
                    </a:lnT>
                  </a:tcPr>
                </a:tc>
                <a:tc>
                  <a:txBody>
                    <a:bodyPr/>
                    <a:lstStyle/>
                    <a:p>
                      <a:endParaRPr lang="en-US" sz="1600" dirty="0"/>
                    </a:p>
                  </a:txBody>
                  <a:tcPr>
                    <a:lnT w="25400" cap="flat" cmpd="sng" algn="ctr">
                      <a:noFill/>
                      <a:prstDash val="solid"/>
                    </a:lnT>
                  </a:tcPr>
                </a:tc>
                <a:tc>
                  <a:txBody>
                    <a:bodyPr/>
                    <a:lstStyle/>
                    <a:p>
                      <a:endParaRPr lang="en-US" dirty="0"/>
                    </a:p>
                  </a:txBody>
                  <a:tcPr>
                    <a:lnT w="25400" cap="flat" cmpd="sng" algn="ctr">
                      <a:noFill/>
                      <a:prstDash val="solid"/>
                    </a:lnT>
                  </a:tcPr>
                </a:tc>
                <a:tc>
                  <a:txBody>
                    <a:bodyPr/>
                    <a:lstStyle/>
                    <a:p>
                      <a:endParaRPr lang="en-US" dirty="0"/>
                    </a:p>
                  </a:txBody>
                  <a:tcPr>
                    <a:lnT w="25400" cap="flat" cmpd="sng" algn="ctr">
                      <a:noFill/>
                      <a:prstDash val="solid"/>
                    </a:lnT>
                  </a:tcPr>
                </a:tc>
              </a:tr>
              <a:tr h="1341093">
                <a:tc>
                  <a:txBody>
                    <a:bodyPr/>
                    <a:lstStyle/>
                    <a:p>
                      <a:r>
                        <a:rPr lang="en-US" b="1" i="1" dirty="0" smtClean="0">
                          <a:solidFill>
                            <a:schemeClr val="tx1"/>
                          </a:solidFill>
                        </a:rPr>
                        <a:t>Targeted</a:t>
                      </a:r>
                      <a:endParaRPr lang="en-US" b="1" i="1" dirty="0">
                        <a:solidFill>
                          <a:schemeClr val="tx1"/>
                        </a:solidFill>
                      </a:endParaRPr>
                    </a:p>
                  </a:txBody>
                  <a:tcPr/>
                </a:tc>
                <a:tc>
                  <a:txBody>
                    <a:bodyPr/>
                    <a:lstStyle/>
                    <a:p>
                      <a:endParaRPr lang="en-US" b="1" i="1" dirty="0">
                        <a:solidFill>
                          <a:schemeClr val="tx1"/>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r>
              <a:tr h="1266588">
                <a:tc>
                  <a:txBody>
                    <a:bodyPr/>
                    <a:lstStyle/>
                    <a:p>
                      <a:r>
                        <a:rPr lang="en-US" b="1" i="1" dirty="0" smtClean="0">
                          <a:solidFill>
                            <a:schemeClr val="tx1"/>
                          </a:solidFill>
                        </a:rPr>
                        <a:t>Intensive</a:t>
                      </a:r>
                      <a:endParaRPr lang="en-US" b="1" i="1" dirty="0">
                        <a:solidFill>
                          <a:schemeClr val="tx1"/>
                        </a:solidFill>
                      </a:endParaRPr>
                    </a:p>
                  </a:txBody>
                  <a:tcPr/>
                </a:tc>
                <a:tc>
                  <a:txBody>
                    <a:bodyPr/>
                    <a:lstStyle/>
                    <a:p>
                      <a:endParaRPr lang="en-US" b="1" i="1" dirty="0">
                        <a:solidFill>
                          <a:schemeClr val="tx1"/>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6979008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You Have?</a:t>
            </a:r>
            <a:endParaRPr lang="en-US" b="1" dirty="0"/>
          </a:p>
        </p:txBody>
      </p:sp>
      <p:sp>
        <p:nvSpPr>
          <p:cNvPr id="3" name="Content Placeholder 2"/>
          <p:cNvSpPr>
            <a:spLocks noGrp="1"/>
          </p:cNvSpPr>
          <p:nvPr>
            <p:ph idx="1"/>
          </p:nvPr>
        </p:nvSpPr>
        <p:spPr/>
        <p:txBody>
          <a:bodyPr/>
          <a:lstStyle/>
          <a:p>
            <a:pPr marL="0" indent="0">
              <a:buNone/>
            </a:pPr>
            <a:r>
              <a:rPr lang="en-US" dirty="0" smtClean="0"/>
              <a:t>A Multi-Dimensional and Multi-Level College Readiness framework in place, that organizes, integrates, and communicates your school or districts efforts.</a:t>
            </a:r>
            <a:endParaRPr lang="en-US" dirty="0"/>
          </a:p>
        </p:txBody>
      </p:sp>
    </p:spTree>
    <p:extLst>
      <p:ext uri="{BB962C8B-B14F-4D97-AF65-F5344CB8AC3E}">
        <p14:creationId xmlns:p14="http://schemas.microsoft.com/office/powerpoint/2010/main" val="154607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P</a:t>
            </a:r>
            <a:r>
              <a:rPr lang="en-US" sz="3600" b="1" dirty="0" smtClean="0"/>
              <a:t>utting </a:t>
            </a:r>
            <a:r>
              <a:rPr lang="en-US" sz="3600" b="1" dirty="0"/>
              <a:t>a </a:t>
            </a:r>
            <a:r>
              <a:rPr lang="en-US" sz="3600" b="1" dirty="0" smtClean="0"/>
              <a:t>Human Face </a:t>
            </a:r>
            <a:r>
              <a:rPr lang="en-US" sz="3600" b="1" dirty="0"/>
              <a:t>on the </a:t>
            </a:r>
            <a:r>
              <a:rPr lang="en-US" sz="3600" b="1" dirty="0" smtClean="0"/>
              <a:t>Challenge</a:t>
            </a:r>
            <a:endParaRPr lang="en-US" sz="3600" b="1" dirty="0"/>
          </a:p>
        </p:txBody>
      </p:sp>
      <p:sp>
        <p:nvSpPr>
          <p:cNvPr id="4" name="Rectangle 3"/>
          <p:cNvSpPr/>
          <p:nvPr/>
        </p:nvSpPr>
        <p:spPr>
          <a:xfrm>
            <a:off x="1295400" y="6109447"/>
            <a:ext cx="6477000" cy="646331"/>
          </a:xfrm>
          <a:prstGeom prst="rect">
            <a:avLst/>
          </a:prstGeom>
          <a:solidFill>
            <a:schemeClr val="bg1"/>
          </a:solidFill>
        </p:spPr>
        <p:txBody>
          <a:bodyPr wrap="square">
            <a:spAutoFit/>
          </a:bodyPr>
          <a:lstStyle/>
          <a:p>
            <a:r>
              <a:rPr lang="en-US" sz="1200" dirty="0">
                <a:hlinkClick r:id="rId2"/>
              </a:rPr>
              <a:t>http://www.pbs.org/wgbh/pages/frontline/education/dropout-nation/middle-school-moment</a:t>
            </a:r>
            <a:r>
              <a:rPr lang="en-US" sz="1200" dirty="0" smtClean="0">
                <a:hlinkClick r:id="rId2"/>
              </a:rPr>
              <a:t>/</a:t>
            </a:r>
            <a:endParaRPr lang="en-US" sz="1200" dirty="0" smtClean="0"/>
          </a:p>
          <a:p>
            <a:endParaRPr lang="en-US" sz="800" dirty="0"/>
          </a:p>
          <a:p>
            <a:endParaRPr lang="en-US" sz="800" dirty="0" smtClean="0"/>
          </a:p>
          <a:p>
            <a:r>
              <a:rPr lang="en-US" sz="800" dirty="0" smtClean="0"/>
              <a:t> </a:t>
            </a:r>
            <a:endParaRPr lang="en-US" sz="800" dirty="0"/>
          </a:p>
        </p:txBody>
      </p:sp>
      <p:pic>
        <p:nvPicPr>
          <p:cNvPr id="7" name="Picture 6"/>
          <p:cNvPicPr>
            <a:picLocks noChangeAspect="1"/>
          </p:cNvPicPr>
          <p:nvPr/>
        </p:nvPicPr>
        <p:blipFill rotWithShape="1">
          <a:blip r:embed="rId3"/>
          <a:srcRect l="54250" t="25185" r="24750" b="30371"/>
          <a:stretch/>
        </p:blipFill>
        <p:spPr>
          <a:xfrm>
            <a:off x="1295400" y="1632857"/>
            <a:ext cx="6248400" cy="4463143"/>
          </a:xfrm>
          <a:prstGeom prst="rect">
            <a:avLst/>
          </a:prstGeom>
        </p:spPr>
      </p:pic>
    </p:spTree>
    <p:extLst>
      <p:ext uri="{BB962C8B-B14F-4D97-AF65-F5344CB8AC3E}">
        <p14:creationId xmlns:p14="http://schemas.microsoft.com/office/powerpoint/2010/main" val="2394533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4713" y="1622425"/>
            <a:ext cx="7772400" cy="2873375"/>
          </a:xfrm>
        </p:spPr>
        <p:txBody>
          <a:bodyPr>
            <a:normAutofit/>
          </a:bodyPr>
          <a:lstStyle/>
          <a:p>
            <a:r>
              <a:rPr lang="en-US" sz="2800" dirty="0" smtClean="0"/>
              <a:t>Our Design Brief:  </a:t>
            </a:r>
            <a:r>
              <a:rPr lang="en-US" sz="2800" smtClean="0"/>
              <a:t>Pool </a:t>
            </a:r>
            <a:r>
              <a:rPr lang="en-US" sz="2800" smtClean="0"/>
              <a:t>Our </a:t>
            </a:r>
            <a:r>
              <a:rPr lang="en-US" sz="2800" dirty="0" smtClean="0"/>
              <a:t>Knowledge and Insights to Create Pathways that Propel All Students from the Middle Grades to College Readiness </a:t>
            </a:r>
            <a:endParaRPr lang="en-US" sz="2800" dirty="0"/>
          </a:p>
        </p:txBody>
      </p:sp>
    </p:spTree>
    <p:extLst>
      <p:ext uri="{BB962C8B-B14F-4D97-AF65-F5344CB8AC3E}">
        <p14:creationId xmlns:p14="http://schemas.microsoft.com/office/powerpoint/2010/main" val="1320045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Our Public Education/High Education System Faces a New Mission for a New Century  </a:t>
            </a:r>
            <a:endParaRPr lang="en-US" sz="3600" b="1" dirty="0"/>
          </a:p>
        </p:txBody>
      </p:sp>
      <p:sp>
        <p:nvSpPr>
          <p:cNvPr id="3" name="Content Placeholder 2"/>
          <p:cNvSpPr>
            <a:spLocks noGrp="1"/>
          </p:cNvSpPr>
          <p:nvPr>
            <p:ph idx="1"/>
          </p:nvPr>
        </p:nvSpPr>
        <p:spPr>
          <a:xfrm>
            <a:off x="457200" y="1798637"/>
            <a:ext cx="8229600" cy="4525963"/>
          </a:xfrm>
        </p:spPr>
        <p:txBody>
          <a:bodyPr>
            <a:normAutofit fontScale="70000" lnSpcReduction="20000"/>
          </a:bodyPr>
          <a:lstStyle/>
          <a:p>
            <a:r>
              <a:rPr lang="en-US" sz="3600" dirty="0" smtClean="0"/>
              <a:t>There is little work for young adults without a high school degree.</a:t>
            </a:r>
            <a:br>
              <a:rPr lang="en-US" sz="3600" dirty="0" smtClean="0"/>
            </a:br>
            <a:endParaRPr lang="en-US" sz="3600" dirty="0" smtClean="0"/>
          </a:p>
          <a:p>
            <a:r>
              <a:rPr lang="en-US" sz="3600" dirty="0" smtClean="0"/>
              <a:t>And almost no work to support a family without some post-secondary schooling or training.</a:t>
            </a:r>
            <a:br>
              <a:rPr lang="en-US" sz="3600" dirty="0" smtClean="0"/>
            </a:br>
            <a:endParaRPr lang="en-US" sz="3600" dirty="0" smtClean="0"/>
          </a:p>
          <a:p>
            <a:r>
              <a:rPr lang="en-US" sz="3600" dirty="0" smtClean="0"/>
              <a:t>As a result entire communities are being cut off from participation in American society and a shot at the American Dream.  </a:t>
            </a:r>
            <a:br>
              <a:rPr lang="en-US" sz="3600" dirty="0" smtClean="0"/>
            </a:br>
            <a:endParaRPr lang="en-US" sz="3600" dirty="0" smtClean="0"/>
          </a:p>
          <a:p>
            <a:r>
              <a:rPr lang="en-US" sz="3600" dirty="0" smtClean="0"/>
              <a:t>This weakens the nation at the very time the world is moving on—US has fallen from 1</a:t>
            </a:r>
            <a:r>
              <a:rPr lang="en-US" sz="3600" baseline="30000" dirty="0" smtClean="0"/>
              <a:t>st</a:t>
            </a:r>
            <a:r>
              <a:rPr lang="en-US" sz="3600" dirty="0" smtClean="0"/>
              <a:t> to 12</a:t>
            </a:r>
            <a:r>
              <a:rPr lang="en-US" sz="3600" baseline="30000" dirty="0" smtClean="0"/>
              <a:t>th</a:t>
            </a:r>
            <a:r>
              <a:rPr lang="en-US" sz="3600" dirty="0" smtClean="0"/>
              <a:t> in college completion among young adults.</a:t>
            </a:r>
            <a:endParaRPr lang="en-US" sz="3600" dirty="0"/>
          </a:p>
        </p:txBody>
      </p:sp>
    </p:spTree>
    <p:extLst>
      <p:ext uri="{BB962C8B-B14F-4D97-AF65-F5344CB8AC3E}">
        <p14:creationId xmlns:p14="http://schemas.microsoft.com/office/powerpoint/2010/main" val="1006930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 </a:t>
            </a:r>
            <a:endParaRPr lang="en-US" dirty="0"/>
          </a:p>
        </p:txBody>
      </p:sp>
      <p:sp>
        <p:nvSpPr>
          <p:cNvPr id="3" name="Content Placeholder 2"/>
          <p:cNvSpPr>
            <a:spLocks noGrp="1"/>
          </p:cNvSpPr>
          <p:nvPr>
            <p:ph idx="1"/>
          </p:nvPr>
        </p:nvSpPr>
        <p:spPr/>
        <p:txBody>
          <a:bodyPr/>
          <a:lstStyle/>
          <a:p>
            <a:pPr marL="0" indent="0">
              <a:buNone/>
            </a:pPr>
            <a:r>
              <a:rPr lang="en-US" dirty="0" smtClean="0"/>
              <a:t>Visit the Everyone Graduates Center at </a:t>
            </a:r>
            <a:r>
              <a:rPr lang="en-US" dirty="0" smtClean="0">
                <a:hlinkClick r:id="rId2"/>
              </a:rPr>
              <a:t>www.every1graduates.org</a:t>
            </a:r>
            <a:r>
              <a:rPr lang="en-US" dirty="0" smtClean="0"/>
              <a:t> </a:t>
            </a:r>
          </a:p>
          <a:p>
            <a:pPr marL="0" indent="0">
              <a:buNone/>
            </a:pPr>
            <a:endParaRPr lang="en-US" dirty="0"/>
          </a:p>
          <a:p>
            <a:pPr marL="0" indent="0">
              <a:buNone/>
            </a:pPr>
            <a:r>
              <a:rPr lang="en-US" dirty="0" smtClean="0"/>
              <a:t>For this and additional PowerPoints presented during Middle School Matters, please visit</a:t>
            </a:r>
          </a:p>
          <a:p>
            <a:pPr marL="0" indent="0">
              <a:buNone/>
            </a:pPr>
            <a:r>
              <a:rPr lang="en-US" dirty="0" smtClean="0">
                <a:hlinkClick r:id="rId3"/>
              </a:rPr>
              <a:t>www.every1graduates.org/bushinstitute2014</a:t>
            </a:r>
            <a:r>
              <a:rPr lang="en-US" dirty="0" smtClean="0"/>
              <a:t> </a:t>
            </a:r>
            <a:endParaRPr lang="en-US" dirty="0"/>
          </a:p>
        </p:txBody>
      </p:sp>
    </p:spTree>
    <p:extLst>
      <p:ext uri="{BB962C8B-B14F-4D97-AF65-F5344CB8AC3E}">
        <p14:creationId xmlns:p14="http://schemas.microsoft.com/office/powerpoint/2010/main" val="3189368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600" b="1" dirty="0" smtClean="0"/>
              <a:t>This Presents Our Schools and Communities With a Big Challenge</a:t>
            </a:r>
            <a:endParaRPr lang="en-US" sz="3600" b="1" dirty="0"/>
          </a:p>
        </p:txBody>
      </p:sp>
      <p:sp>
        <p:nvSpPr>
          <p:cNvPr id="3" name="Content Placeholder 2"/>
          <p:cNvSpPr>
            <a:spLocks noGrp="1"/>
          </p:cNvSpPr>
          <p:nvPr>
            <p:ph idx="1"/>
          </p:nvPr>
        </p:nvSpPr>
        <p:spPr/>
        <p:txBody>
          <a:bodyPr/>
          <a:lstStyle/>
          <a:p>
            <a:endParaRPr lang="en-US" dirty="0" smtClean="0"/>
          </a:p>
          <a:p>
            <a:pPr marL="0" indent="0" algn="ctr">
              <a:buNone/>
            </a:pPr>
            <a:r>
              <a:rPr lang="en-US" b="1" dirty="0" smtClean="0"/>
              <a:t>Every student – </a:t>
            </a:r>
            <a:r>
              <a:rPr lang="en-US" b="1" dirty="0" smtClean="0">
                <a:solidFill>
                  <a:schemeClr val="tx1">
                    <a:lumMod val="50000"/>
                    <a:lumOff val="50000"/>
                  </a:schemeClr>
                </a:solidFill>
              </a:rPr>
              <a:t>regardless of out-of-school needs, prior levels of school success, and current motivations</a:t>
            </a:r>
            <a:r>
              <a:rPr lang="en-US" b="1" dirty="0" smtClean="0"/>
              <a:t> – needs to graduate from high school prepared to succeed in                          post-secondary school and training.</a:t>
            </a:r>
            <a:endParaRPr lang="en-US" b="1" dirty="0"/>
          </a:p>
        </p:txBody>
      </p:sp>
    </p:spTree>
    <p:extLst>
      <p:ext uri="{BB962C8B-B14F-4D97-AF65-F5344CB8AC3E}">
        <p14:creationId xmlns:p14="http://schemas.microsoft.com/office/powerpoint/2010/main" val="28360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normAutofit fontScale="90000"/>
          </a:bodyPr>
          <a:lstStyle/>
          <a:p>
            <a:r>
              <a:rPr lang="en-US" b="1" dirty="0" smtClean="0"/>
              <a:t>Understanding the Magnitude </a:t>
            </a:r>
            <a:br>
              <a:rPr lang="en-US" b="1" dirty="0" smtClean="0"/>
            </a:br>
            <a:r>
              <a:rPr lang="en-US" b="1" dirty="0" smtClean="0"/>
              <a:t>of our Challenge</a:t>
            </a:r>
            <a:endParaRPr lang="en-US" b="1" dirty="0"/>
          </a:p>
        </p:txBody>
      </p:sp>
      <p:sp>
        <p:nvSpPr>
          <p:cNvPr id="5" name="Content Placeholder 4"/>
          <p:cNvSpPr>
            <a:spLocks noGrp="1"/>
          </p:cNvSpPr>
          <p:nvPr>
            <p:ph idx="1"/>
          </p:nvPr>
        </p:nvSpPr>
        <p:spPr/>
        <p:txBody>
          <a:bodyPr/>
          <a:lstStyle/>
          <a:p>
            <a:endParaRPr lang="en-US" dirty="0" smtClean="0"/>
          </a:p>
          <a:p>
            <a:pPr marL="0" indent="0">
              <a:buNone/>
            </a:pPr>
            <a:endParaRPr lang="en-US" dirty="0" smtClean="0"/>
          </a:p>
          <a:p>
            <a:pPr marL="0" indent="0" algn="ctr">
              <a:buNone/>
            </a:pPr>
            <a:r>
              <a:rPr lang="en-US" sz="4000" dirty="0" smtClean="0"/>
              <a:t>How many students in Texas do not graduate with their high school class? </a:t>
            </a:r>
          </a:p>
          <a:p>
            <a:pPr marL="0" indent="0">
              <a:buNone/>
            </a:pPr>
            <a:endParaRPr lang="en-US" dirty="0" smtClean="0"/>
          </a:p>
        </p:txBody>
      </p:sp>
    </p:spTree>
    <p:extLst>
      <p:ext uri="{BB962C8B-B14F-4D97-AF65-F5344CB8AC3E}">
        <p14:creationId xmlns:p14="http://schemas.microsoft.com/office/powerpoint/2010/main" val="742122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Among Low Income Students </a:t>
            </a:r>
            <a:br>
              <a:rPr lang="en-US" b="1" dirty="0" smtClean="0"/>
            </a:br>
            <a:r>
              <a:rPr lang="en-US" b="1" dirty="0" smtClean="0"/>
              <a:t>what Percent</a:t>
            </a:r>
            <a:endParaRPr lang="en-US" b="1" dirty="0"/>
          </a:p>
        </p:txBody>
      </p:sp>
      <p:sp>
        <p:nvSpPr>
          <p:cNvPr id="3" name="Content Placeholder 2"/>
          <p:cNvSpPr>
            <a:spLocks noGrp="1"/>
          </p:cNvSpPr>
          <p:nvPr>
            <p:ph idx="1"/>
          </p:nvPr>
        </p:nvSpPr>
        <p:spPr>
          <a:xfrm>
            <a:off x="457200" y="1798637"/>
            <a:ext cx="8229600" cy="4525963"/>
          </a:xfrm>
        </p:spPr>
        <p:txBody>
          <a:bodyPr/>
          <a:lstStyle/>
          <a:p>
            <a:r>
              <a:rPr lang="en-US" dirty="0" smtClean="0"/>
              <a:t>Graduate from High School in 4 years?</a:t>
            </a:r>
          </a:p>
          <a:p>
            <a:endParaRPr lang="en-US" dirty="0" smtClean="0"/>
          </a:p>
          <a:p>
            <a:r>
              <a:rPr lang="en-US" dirty="0" smtClean="0"/>
              <a:t>Of High School Completers Enroll in 2 or 4 year colleges?</a:t>
            </a:r>
          </a:p>
          <a:p>
            <a:endParaRPr lang="en-US" dirty="0"/>
          </a:p>
          <a:p>
            <a:r>
              <a:rPr lang="en-US" dirty="0" smtClean="0"/>
              <a:t>Graduate from 4 year institutions by age 25?</a:t>
            </a:r>
          </a:p>
          <a:p>
            <a:endParaRPr lang="en-US" dirty="0"/>
          </a:p>
        </p:txBody>
      </p:sp>
    </p:spTree>
    <p:extLst>
      <p:ext uri="{BB962C8B-B14F-4D97-AF65-F5344CB8AC3E}">
        <p14:creationId xmlns:p14="http://schemas.microsoft.com/office/powerpoint/2010/main" val="288663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Tale of Two Worlds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60339745"/>
              </p:ext>
            </p:extLst>
          </p:nvPr>
        </p:nvGraphicFramePr>
        <p:xfrm>
          <a:off x="457200" y="1600200"/>
          <a:ext cx="8229600" cy="50342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en-US" dirty="0"/>
                    </a:p>
                  </a:txBody>
                  <a:tcPr/>
                </a:tc>
                <a:tc>
                  <a:txBody>
                    <a:bodyPr/>
                    <a:lstStyle/>
                    <a:p>
                      <a:r>
                        <a:rPr lang="en-US" dirty="0" smtClean="0"/>
                        <a:t>Low Income</a:t>
                      </a:r>
                      <a:endParaRPr lang="en-US" dirty="0"/>
                    </a:p>
                  </a:txBody>
                  <a:tcPr/>
                </a:tc>
                <a:tc>
                  <a:txBody>
                    <a:bodyPr/>
                    <a:lstStyle/>
                    <a:p>
                      <a:r>
                        <a:rPr lang="en-US" dirty="0" smtClean="0"/>
                        <a:t>High Income</a:t>
                      </a:r>
                      <a:endParaRPr lang="en-US" dirty="0"/>
                    </a:p>
                  </a:txBody>
                  <a:tcPr/>
                </a:tc>
              </a:tr>
              <a:tr h="370840">
                <a:tc>
                  <a:txBody>
                    <a:bodyPr/>
                    <a:lstStyle/>
                    <a:p>
                      <a:r>
                        <a:rPr lang="en-US" sz="2400" dirty="0" smtClean="0"/>
                        <a:t>Graduate High School  in Four Years</a:t>
                      </a:r>
                    </a:p>
                    <a:p>
                      <a:endParaRPr lang="en-US" sz="2400" dirty="0" smtClean="0"/>
                    </a:p>
                    <a:p>
                      <a:endParaRPr lang="en-US" sz="2400" dirty="0"/>
                    </a:p>
                  </a:txBody>
                  <a:tcPr/>
                </a:tc>
                <a:tc>
                  <a:txBody>
                    <a:bodyPr/>
                    <a:lstStyle/>
                    <a:p>
                      <a:r>
                        <a:rPr lang="en-US" sz="2400" dirty="0" smtClean="0"/>
                        <a:t>Low 70’s </a:t>
                      </a:r>
                      <a:endParaRPr lang="en-US" sz="2400" dirty="0"/>
                    </a:p>
                  </a:txBody>
                  <a:tcPr/>
                </a:tc>
                <a:tc>
                  <a:txBody>
                    <a:bodyPr/>
                    <a:lstStyle/>
                    <a:p>
                      <a:r>
                        <a:rPr lang="en-US" sz="2400" dirty="0" smtClean="0"/>
                        <a:t>Upper 80’s</a:t>
                      </a:r>
                      <a:endParaRPr lang="en-US" sz="2400" dirty="0"/>
                    </a:p>
                  </a:txBody>
                  <a:tcPr/>
                </a:tc>
              </a:tr>
              <a:tr h="370840">
                <a:tc>
                  <a:txBody>
                    <a:bodyPr/>
                    <a:lstStyle/>
                    <a:p>
                      <a:r>
                        <a:rPr lang="en-US" sz="2400" dirty="0" smtClean="0"/>
                        <a:t>HS Completers Enroll in Two</a:t>
                      </a:r>
                      <a:r>
                        <a:rPr lang="en-US" sz="2400" baseline="0" dirty="0" smtClean="0"/>
                        <a:t> or Four </a:t>
                      </a:r>
                      <a:r>
                        <a:rPr lang="en-US" sz="2400" dirty="0" smtClean="0"/>
                        <a:t>4 Year</a:t>
                      </a:r>
                      <a:r>
                        <a:rPr lang="en-US" sz="2400" baseline="0" dirty="0" smtClean="0"/>
                        <a:t> </a:t>
                      </a:r>
                      <a:r>
                        <a:rPr lang="en-US" sz="2400" dirty="0" smtClean="0"/>
                        <a:t>Institutions</a:t>
                      </a:r>
                    </a:p>
                    <a:p>
                      <a:endParaRPr lang="en-US" sz="2400" dirty="0"/>
                    </a:p>
                  </a:txBody>
                  <a:tcPr/>
                </a:tc>
                <a:tc>
                  <a:txBody>
                    <a:bodyPr/>
                    <a:lstStyle/>
                    <a:p>
                      <a:r>
                        <a:rPr lang="en-US" sz="2400" dirty="0" smtClean="0"/>
                        <a:t>51%</a:t>
                      </a:r>
                      <a:endParaRPr lang="en-US" sz="2400" dirty="0"/>
                    </a:p>
                  </a:txBody>
                  <a:tcPr/>
                </a:tc>
                <a:tc>
                  <a:txBody>
                    <a:bodyPr/>
                    <a:lstStyle/>
                    <a:p>
                      <a:r>
                        <a:rPr lang="en-US" sz="2400" dirty="0" smtClean="0"/>
                        <a:t>81%</a:t>
                      </a:r>
                      <a:endParaRPr lang="en-US" sz="2400" dirty="0"/>
                    </a:p>
                  </a:txBody>
                  <a:tcPr/>
                </a:tc>
              </a:tr>
              <a:tr h="370840">
                <a:tc>
                  <a:txBody>
                    <a:bodyPr/>
                    <a:lstStyle/>
                    <a:p>
                      <a:r>
                        <a:rPr lang="en-US" sz="2400" dirty="0" smtClean="0"/>
                        <a:t>Graduate from Four </a:t>
                      </a:r>
                      <a:r>
                        <a:rPr lang="en-US" sz="2400" baseline="0" dirty="0" smtClean="0"/>
                        <a:t> Year Institution by Age 25</a:t>
                      </a:r>
                    </a:p>
                    <a:p>
                      <a:endParaRPr lang="en-US" sz="2400" dirty="0"/>
                    </a:p>
                  </a:txBody>
                  <a:tcPr/>
                </a:tc>
                <a:tc>
                  <a:txBody>
                    <a:bodyPr/>
                    <a:lstStyle/>
                    <a:p>
                      <a:r>
                        <a:rPr lang="en-US" sz="2400" dirty="0" smtClean="0"/>
                        <a:t>  9%</a:t>
                      </a:r>
                      <a:endParaRPr lang="en-US" sz="2400" dirty="0"/>
                    </a:p>
                  </a:txBody>
                  <a:tcPr/>
                </a:tc>
                <a:tc>
                  <a:txBody>
                    <a:bodyPr/>
                    <a:lstStyle/>
                    <a:p>
                      <a:r>
                        <a:rPr lang="en-US" sz="2400" dirty="0" smtClean="0"/>
                        <a:t>54%</a:t>
                      </a:r>
                      <a:endParaRPr lang="en-US" sz="2400" dirty="0"/>
                    </a:p>
                  </a:txBody>
                  <a:tcPr/>
                </a:tc>
              </a:tr>
            </a:tbl>
          </a:graphicData>
        </a:graphic>
      </p:graphicFrame>
    </p:spTree>
    <p:extLst>
      <p:ext uri="{BB962C8B-B14F-4D97-AF65-F5344CB8AC3E}">
        <p14:creationId xmlns:p14="http://schemas.microsoft.com/office/powerpoint/2010/main" val="793609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1393825"/>
            <a:ext cx="8077200" cy="2720975"/>
          </a:xfrm>
        </p:spPr>
        <p:txBody>
          <a:bodyPr>
            <a:normAutofit/>
          </a:bodyPr>
          <a:lstStyle/>
          <a:p>
            <a:r>
              <a:rPr lang="en-US" sz="3400" b="0" dirty="0" smtClean="0"/>
              <a:t>What are the Academic Behaviors and Outcomes 9</a:t>
            </a:r>
            <a:r>
              <a:rPr lang="en-US" sz="3400" b="0" baseline="30000" dirty="0" smtClean="0"/>
              <a:t>th </a:t>
            </a:r>
            <a:r>
              <a:rPr lang="en-US" sz="3400" b="0" dirty="0" smtClean="0"/>
              <a:t>Graders with a 75% chance of succeeding in the State University System Have?</a:t>
            </a:r>
            <a:endParaRPr lang="en-US" sz="3400" b="0" dirty="0"/>
          </a:p>
        </p:txBody>
      </p:sp>
    </p:spTree>
    <p:extLst>
      <p:ext uri="{BB962C8B-B14F-4D97-AF65-F5344CB8AC3E}">
        <p14:creationId xmlns:p14="http://schemas.microsoft.com/office/powerpoint/2010/main" val="3841963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smtClean="0"/>
              <a:t>5 Tools of Successful Students</a:t>
            </a:r>
            <a:endParaRPr lang="en-US" sz="3600" b="1" dirty="0"/>
          </a:p>
        </p:txBody>
      </p:sp>
      <p:sp>
        <p:nvSpPr>
          <p:cNvPr id="4" name="Content Placeholder 3"/>
          <p:cNvSpPr>
            <a:spLocks noGrp="1"/>
          </p:cNvSpPr>
          <p:nvPr>
            <p:ph idx="1"/>
          </p:nvPr>
        </p:nvSpPr>
        <p:spPr>
          <a:xfrm>
            <a:off x="457200" y="1828800"/>
            <a:ext cx="8229600" cy="4297363"/>
          </a:xfrm>
        </p:spPr>
        <p:txBody>
          <a:bodyPr>
            <a:normAutofit/>
          </a:bodyPr>
          <a:lstStyle/>
          <a:p>
            <a:pPr marL="514350" indent="-514350">
              <a:buFont typeface="+mj-lt"/>
              <a:buAutoNum type="arabicPeriod"/>
            </a:pPr>
            <a:r>
              <a:rPr lang="en-US" sz="2800" dirty="0" smtClean="0"/>
              <a:t>High attendance</a:t>
            </a:r>
          </a:p>
          <a:p>
            <a:pPr marL="514350" indent="-514350">
              <a:buFont typeface="+mj-lt"/>
              <a:buAutoNum type="arabicPeriod"/>
            </a:pPr>
            <a:r>
              <a:rPr lang="en-US" sz="2800" dirty="0" smtClean="0"/>
              <a:t>Did not get suspended </a:t>
            </a:r>
          </a:p>
          <a:p>
            <a:pPr marL="514350" indent="-514350">
              <a:buFont typeface="+mj-lt"/>
              <a:buAutoNum type="arabicPeriod"/>
            </a:pPr>
            <a:r>
              <a:rPr lang="en-US" sz="2800" dirty="0" smtClean="0"/>
              <a:t>No course failures</a:t>
            </a:r>
          </a:p>
          <a:p>
            <a:pPr marL="514350" indent="-514350">
              <a:buFont typeface="+mj-lt"/>
              <a:buAutoNum type="arabicPeriod"/>
            </a:pPr>
            <a:r>
              <a:rPr lang="en-US" sz="2800" dirty="0" smtClean="0"/>
              <a:t>B or better GPA</a:t>
            </a:r>
          </a:p>
          <a:p>
            <a:pPr marL="514350" indent="-514350">
              <a:buFont typeface="+mj-lt"/>
              <a:buAutoNum type="arabicPeriod"/>
            </a:pPr>
            <a:r>
              <a:rPr lang="en-US" sz="2800" dirty="0" smtClean="0"/>
              <a:t>Mid-level or better test scores</a:t>
            </a:r>
          </a:p>
          <a:p>
            <a:pPr marL="0" indent="0">
              <a:buNone/>
            </a:pPr>
            <a:endParaRPr lang="en-US" sz="2800" dirty="0" smtClean="0"/>
          </a:p>
          <a:p>
            <a:pPr marL="0" indent="0">
              <a:buNone/>
            </a:pPr>
            <a:r>
              <a:rPr lang="en-US" sz="2800" dirty="0" smtClean="0"/>
              <a:t>(They were also on-age for grade.)</a:t>
            </a:r>
            <a:endParaRPr lang="en-US" sz="2800" dirty="0"/>
          </a:p>
        </p:txBody>
      </p:sp>
    </p:spTree>
    <p:extLst>
      <p:ext uri="{BB962C8B-B14F-4D97-AF65-F5344CB8AC3E}">
        <p14:creationId xmlns:p14="http://schemas.microsoft.com/office/powerpoint/2010/main" val="306971068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2574</TotalTime>
  <Words>1651</Words>
  <Application>Microsoft Office PowerPoint</Application>
  <PresentationFormat>On-screen Show (4:3)</PresentationFormat>
  <Paragraphs>171</Paragraphs>
  <Slides>30</Slides>
  <Notes>3</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30</vt:i4>
      </vt:variant>
    </vt:vector>
  </HeadingPairs>
  <TitlesOfParts>
    <vt:vector size="32" baseType="lpstr">
      <vt:lpstr>1_Office Theme</vt:lpstr>
      <vt:lpstr>C:\Users\CSOSLoanerD830\Desktop\table.xls!Sheet1!R2C2:R6C15</vt:lpstr>
      <vt:lpstr>PowerPoint Presentation</vt:lpstr>
      <vt:lpstr>Why Do We Need to Make Good on the Promise of College Readiness for All? </vt:lpstr>
      <vt:lpstr>Our Public Education/High Education System Faces a New Mission for a New Century  </vt:lpstr>
      <vt:lpstr>This Presents Our Schools and Communities With a Big Challenge</vt:lpstr>
      <vt:lpstr>Understanding the Magnitude  of our Challenge</vt:lpstr>
      <vt:lpstr>Among Low Income Students  what Percent</vt:lpstr>
      <vt:lpstr>A Tale of Two Worlds</vt:lpstr>
      <vt:lpstr>What are the Academic Behaviors and Outcomes 9th Graders with a 75% chance of succeeding in the State University System Have?</vt:lpstr>
      <vt:lpstr>5 Tools of Successful Students</vt:lpstr>
      <vt:lpstr>In Short: They Are Good at School</vt:lpstr>
      <vt:lpstr>What Does This Tell Us?</vt:lpstr>
      <vt:lpstr>On the Path to College Readiness for All We Have </vt:lpstr>
      <vt:lpstr>This Conference Combines A Framework to Understand These Gaps With Academic Interventions and Student Support Tools to combat them starting in the Middle grades </vt:lpstr>
      <vt:lpstr>CRIS Framework: College Readiness is  Multi-Dimensional and Needs to be Addressed  at Multiple Levels</vt:lpstr>
      <vt:lpstr>Middle Grade Academic Gaps</vt:lpstr>
      <vt:lpstr>Secondary Persistence Gaps</vt:lpstr>
      <vt:lpstr>ABC’s of Secondary School Success</vt:lpstr>
      <vt:lpstr>PowerPoint Presentation</vt:lpstr>
      <vt:lpstr>Know-How and Opportunity Gaps</vt:lpstr>
      <vt:lpstr>Is Your School/District On-Track to Making good on the Promise of College Readiness for all? </vt:lpstr>
      <vt:lpstr>Do You Know Your Challenge?</vt:lpstr>
      <vt:lpstr>Do You Have the Data and Systems to Analyze and Use the Data to Keep Students On Track  </vt:lpstr>
      <vt:lpstr>Sample Early Warning Indicator Classroom Level Data Display Off-Track Indicators and Assessment Data</vt:lpstr>
      <vt:lpstr>Two Sixth Graders</vt:lpstr>
      <vt:lpstr>Do You Have Effective Prevention/Intervention Strategies at the Scale and Intensity Required?  </vt:lpstr>
      <vt:lpstr>A Simple Grid for a Powerful Analysis</vt:lpstr>
      <vt:lpstr>Do You Have?</vt:lpstr>
      <vt:lpstr>Putting a Human Face on the Challenge</vt:lpstr>
      <vt:lpstr>Our Design Brief:  Pool Our Knowledge and Insights to Create Pathways that Propel All Students from the Middle Grades to College Readiness </vt:lpstr>
      <vt:lpstr>For more information </vt:lpstr>
    </vt:vector>
  </TitlesOfParts>
  <Company>CSOS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Warning Systems Keynote</dc:title>
  <dc:creator>CSOSLoanerD830</dc:creator>
  <cp:lastModifiedBy>Liz</cp:lastModifiedBy>
  <cp:revision>74</cp:revision>
  <cp:lastPrinted>2014-10-20T17:05:44Z</cp:lastPrinted>
  <dcterms:created xsi:type="dcterms:W3CDTF">2014-09-06T13:17:42Z</dcterms:created>
  <dcterms:modified xsi:type="dcterms:W3CDTF">2014-10-21T20:06:34Z</dcterms:modified>
</cp:coreProperties>
</file>