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7" r:id="rId2"/>
    <p:sldId id="256" r:id="rId3"/>
    <p:sldId id="352" r:id="rId4"/>
    <p:sldId id="286" r:id="rId5"/>
    <p:sldId id="262" r:id="rId6"/>
    <p:sldId id="263" r:id="rId7"/>
    <p:sldId id="350" r:id="rId8"/>
    <p:sldId id="351" r:id="rId9"/>
    <p:sldId id="347" r:id="rId10"/>
    <p:sldId id="340" r:id="rId11"/>
    <p:sldId id="349" r:id="rId12"/>
    <p:sldId id="354" r:id="rId13"/>
    <p:sldId id="366" r:id="rId14"/>
    <p:sldId id="356" r:id="rId15"/>
    <p:sldId id="357" r:id="rId16"/>
    <p:sldId id="358" r:id="rId17"/>
    <p:sldId id="359" r:id="rId18"/>
    <p:sldId id="360" r:id="rId19"/>
    <p:sldId id="361" r:id="rId20"/>
    <p:sldId id="362" r:id="rId21"/>
    <p:sldId id="363" r:id="rId22"/>
    <p:sldId id="364" r:id="rId23"/>
    <p:sldId id="365" r:id="rId24"/>
    <p:sldId id="345" r:id="rId25"/>
    <p:sldId id="341" r:id="rId26"/>
    <p:sldId id="36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048"/>
    <a:srgbClr val="3B705B"/>
    <a:srgbClr val="5B712C"/>
    <a:srgbClr val="5F752F"/>
    <a:srgbClr val="657C33"/>
    <a:srgbClr val="4A734A"/>
    <a:srgbClr val="04306D"/>
    <a:srgbClr val="052C6D"/>
    <a:srgbClr val="385D8A"/>
    <a:srgbClr val="62B9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347" autoAdjust="0"/>
  </p:normalViewPr>
  <p:slideViewPr>
    <p:cSldViewPr snapToGrid="0" snapToObjects="1" showGuides="1">
      <p:cViewPr varScale="1">
        <p:scale>
          <a:sx n="78" d="100"/>
          <a:sy n="78" d="100"/>
        </p:scale>
        <p:origin x="2574" y="96"/>
      </p:cViewPr>
      <p:guideLst>
        <p:guide orient="horz" pos="2592"/>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7403085031119"/>
          <c:y val="4.1127300093419902E-2"/>
          <c:w val="0.87259691496888103"/>
          <c:h val="0.83363319545229597"/>
        </c:manualLayout>
      </c:layout>
      <c:lineChart>
        <c:grouping val="standard"/>
        <c:varyColors val="0"/>
        <c:ser>
          <c:idx val="0"/>
          <c:order val="0"/>
          <c:tx>
            <c:strRef>
              <c:f>Sheet1!$B$1</c:f>
              <c:strCache>
                <c:ptCount val="1"/>
                <c:pt idx="0">
                  <c:v>HS Grad</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1992</c:v>
                </c:pt>
                <c:pt idx="1">
                  <c:v>1996</c:v>
                </c:pt>
                <c:pt idx="2">
                  <c:v>2000</c:v>
                </c:pt>
                <c:pt idx="3">
                  <c:v>2004</c:v>
                </c:pt>
                <c:pt idx="4">
                  <c:v>2008</c:v>
                </c:pt>
                <c:pt idx="5">
                  <c:v>2012</c:v>
                </c:pt>
              </c:numCache>
            </c:numRef>
          </c:cat>
          <c:val>
            <c:numRef>
              <c:f>Sheet1!$B$2:$B$7</c:f>
              <c:numCache>
                <c:formatCode>General</c:formatCode>
                <c:ptCount val="6"/>
                <c:pt idx="0">
                  <c:v>71</c:v>
                </c:pt>
                <c:pt idx="1">
                  <c:v>74</c:v>
                </c:pt>
                <c:pt idx="2">
                  <c:v>75</c:v>
                </c:pt>
                <c:pt idx="3">
                  <c:v>76</c:v>
                </c:pt>
                <c:pt idx="4">
                  <c:v>78</c:v>
                </c:pt>
                <c:pt idx="5">
                  <c:v>81</c:v>
                </c:pt>
              </c:numCache>
            </c:numRef>
          </c:val>
          <c:smooth val="0"/>
        </c:ser>
        <c:ser>
          <c:idx val="1"/>
          <c:order val="1"/>
          <c:tx>
            <c:strRef>
              <c:f>Sheet1!$C$1</c:f>
              <c:strCache>
                <c:ptCount val="1"/>
                <c:pt idx="0">
                  <c:v>College Enrollment</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1992</c:v>
                </c:pt>
                <c:pt idx="1">
                  <c:v>1996</c:v>
                </c:pt>
                <c:pt idx="2">
                  <c:v>2000</c:v>
                </c:pt>
                <c:pt idx="3">
                  <c:v>2004</c:v>
                </c:pt>
                <c:pt idx="4">
                  <c:v>2008</c:v>
                </c:pt>
                <c:pt idx="5">
                  <c:v>2012</c:v>
                </c:pt>
              </c:numCache>
            </c:numRef>
          </c:cat>
          <c:val>
            <c:numRef>
              <c:f>Sheet1!$C$2:$C$7</c:f>
              <c:numCache>
                <c:formatCode>General</c:formatCode>
                <c:ptCount val="6"/>
                <c:pt idx="0">
                  <c:v>61</c:v>
                </c:pt>
                <c:pt idx="1">
                  <c:v>65</c:v>
                </c:pt>
                <c:pt idx="2">
                  <c:v>63</c:v>
                </c:pt>
                <c:pt idx="3">
                  <c:v>69</c:v>
                </c:pt>
                <c:pt idx="4">
                  <c:v>68</c:v>
                </c:pt>
                <c:pt idx="5">
                  <c:v>66</c:v>
                </c:pt>
              </c:numCache>
            </c:numRef>
          </c:val>
          <c:smooth val="0"/>
        </c:ser>
        <c:ser>
          <c:idx val="2"/>
          <c:order val="2"/>
          <c:tx>
            <c:strRef>
              <c:f>Sheet1!$D$1</c:f>
              <c:strCache>
                <c:ptCount val="1"/>
                <c:pt idx="0">
                  <c:v>College Completion-4</c:v>
                </c:pt>
              </c:strCache>
            </c:strRef>
          </c:tx>
          <c:dLbls>
            <c:dLbl>
              <c:idx val="1"/>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1992</c:v>
                </c:pt>
                <c:pt idx="1">
                  <c:v>1996</c:v>
                </c:pt>
                <c:pt idx="2">
                  <c:v>2000</c:v>
                </c:pt>
                <c:pt idx="3">
                  <c:v>2004</c:v>
                </c:pt>
                <c:pt idx="4">
                  <c:v>2008</c:v>
                </c:pt>
                <c:pt idx="5">
                  <c:v>2012</c:v>
                </c:pt>
              </c:numCache>
            </c:numRef>
          </c:cat>
          <c:val>
            <c:numRef>
              <c:f>Sheet1!$D$2:$D$7</c:f>
              <c:numCache>
                <c:formatCode>General</c:formatCode>
                <c:ptCount val="6"/>
                <c:pt idx="1">
                  <c:v>52.2</c:v>
                </c:pt>
                <c:pt idx="2">
                  <c:v>52.2</c:v>
                </c:pt>
                <c:pt idx="3">
                  <c:v>53</c:v>
                </c:pt>
                <c:pt idx="4">
                  <c:v>55.3</c:v>
                </c:pt>
                <c:pt idx="5">
                  <c:v>55.5</c:v>
                </c:pt>
              </c:numCache>
            </c:numRef>
          </c:val>
          <c:smooth val="0"/>
        </c:ser>
        <c:ser>
          <c:idx val="3"/>
          <c:order val="3"/>
          <c:tx>
            <c:strRef>
              <c:f>Sheet1!$E$1</c:f>
              <c:strCache>
                <c:ptCount val="1"/>
                <c:pt idx="0">
                  <c:v>College Completion-2</c:v>
                </c:pt>
              </c:strCache>
            </c:strRef>
          </c:tx>
          <c:dLbls>
            <c:dLbl>
              <c:idx val="0"/>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dLbl>
              <c:idx val="3"/>
              <c:showLegendKey val="0"/>
              <c:showVal val="1"/>
              <c:showCatName val="0"/>
              <c:showSerName val="0"/>
              <c:showPercent val="0"/>
              <c:showBubbleSize val="0"/>
              <c:extLst>
                <c:ext xmlns:c15="http://schemas.microsoft.com/office/drawing/2012/chart" uri="{CE6537A1-D6FC-4f65-9D91-7224C49458BB}"/>
              </c:extLst>
            </c:dLbl>
            <c:dLbl>
              <c:idx val="4"/>
              <c:showLegendKey val="0"/>
              <c:showVal val="1"/>
              <c:showCatName val="0"/>
              <c:showSerName val="0"/>
              <c:showPercent val="0"/>
              <c:showBubbleSize val="0"/>
              <c:extLst>
                <c:ext xmlns:c15="http://schemas.microsoft.com/office/drawing/2012/chart" uri="{CE6537A1-D6FC-4f65-9D91-7224C49458BB}"/>
              </c:extLst>
            </c:dLbl>
            <c:dLbl>
              <c:idx val="5"/>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Sheet1!$A$2:$A$7</c:f>
              <c:numCache>
                <c:formatCode>General</c:formatCode>
                <c:ptCount val="6"/>
                <c:pt idx="0">
                  <c:v>1992</c:v>
                </c:pt>
                <c:pt idx="1">
                  <c:v>1996</c:v>
                </c:pt>
                <c:pt idx="2">
                  <c:v>2000</c:v>
                </c:pt>
                <c:pt idx="3">
                  <c:v>2004</c:v>
                </c:pt>
                <c:pt idx="4">
                  <c:v>2008</c:v>
                </c:pt>
                <c:pt idx="5">
                  <c:v>2012</c:v>
                </c:pt>
              </c:numCache>
            </c:numRef>
          </c:cat>
          <c:val>
            <c:numRef>
              <c:f>Sheet1!$E$2:$E$7</c:f>
              <c:numCache>
                <c:formatCode>General</c:formatCode>
                <c:ptCount val="6"/>
                <c:pt idx="1">
                  <c:v>28.6</c:v>
                </c:pt>
                <c:pt idx="2">
                  <c:v>28.6</c:v>
                </c:pt>
                <c:pt idx="3">
                  <c:v>30</c:v>
                </c:pt>
                <c:pt idx="4">
                  <c:v>30</c:v>
                </c:pt>
                <c:pt idx="5">
                  <c:v>29.2</c:v>
                </c:pt>
              </c:numCache>
            </c:numRef>
          </c:val>
          <c:smooth val="0"/>
        </c:ser>
        <c:dLbls>
          <c:showLegendKey val="0"/>
          <c:showVal val="0"/>
          <c:showCatName val="0"/>
          <c:showSerName val="0"/>
          <c:showPercent val="0"/>
          <c:showBubbleSize val="0"/>
        </c:dLbls>
        <c:marker val="1"/>
        <c:smooth val="0"/>
        <c:axId val="335416456"/>
        <c:axId val="345942744"/>
      </c:lineChart>
      <c:catAx>
        <c:axId val="335416456"/>
        <c:scaling>
          <c:orientation val="minMax"/>
        </c:scaling>
        <c:delete val="0"/>
        <c:axPos val="b"/>
        <c:numFmt formatCode="General" sourceLinked="1"/>
        <c:majorTickMark val="none"/>
        <c:minorTickMark val="none"/>
        <c:tickLblPos val="nextTo"/>
        <c:crossAx val="345942744"/>
        <c:crosses val="autoZero"/>
        <c:auto val="1"/>
        <c:lblAlgn val="ctr"/>
        <c:lblOffset val="100"/>
        <c:noMultiLvlLbl val="0"/>
      </c:catAx>
      <c:valAx>
        <c:axId val="345942744"/>
        <c:scaling>
          <c:orientation val="minMax"/>
          <c:max val="100"/>
          <c:min val="20"/>
        </c:scaling>
        <c:delete val="0"/>
        <c:axPos val="l"/>
        <c:majorGridlines/>
        <c:numFmt formatCode="General" sourceLinked="1"/>
        <c:majorTickMark val="out"/>
        <c:minorTickMark val="none"/>
        <c:tickLblPos val="nextTo"/>
        <c:crossAx val="3354164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5DCF99-0057-EF49-B24C-92ED595ECAFD}" type="datetimeFigureOut">
              <a:rPr lang="en-US" smtClean="0"/>
              <a:pPr/>
              <a:t>10/20/2014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E25DCE-0C0F-6945-B594-A65909F0B4C3}" type="slidenum">
              <a:rPr lang="en-US" smtClean="0"/>
              <a:pPr/>
              <a:t>‹#›</a:t>
            </a:fld>
            <a:endParaRPr lang="en-US"/>
          </a:p>
        </p:txBody>
      </p:sp>
    </p:spTree>
    <p:extLst>
      <p:ext uri="{BB962C8B-B14F-4D97-AF65-F5344CB8AC3E}">
        <p14:creationId xmlns:p14="http://schemas.microsoft.com/office/powerpoint/2010/main" val="91342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7A997A-5BDF-D448-ADD3-1D8775F97811}" type="datetimeFigureOut">
              <a:rPr lang="en-US" smtClean="0"/>
              <a:t>10/20/2014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552F0F-682D-D843-B391-D42699399767}" type="slidenum">
              <a:rPr lang="en-US" smtClean="0"/>
              <a:t>‹#›</a:t>
            </a:fld>
            <a:endParaRPr lang="en-US"/>
          </a:p>
        </p:txBody>
      </p:sp>
    </p:spTree>
    <p:extLst>
      <p:ext uri="{BB962C8B-B14F-4D97-AF65-F5344CB8AC3E}">
        <p14:creationId xmlns:p14="http://schemas.microsoft.com/office/powerpoint/2010/main" val="37412906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SUB-TITLE</a:t>
            </a:r>
            <a:r>
              <a:rPr lang="en-US" b="1" baseline="0" dirty="0" smtClean="0"/>
              <a:t> </a:t>
            </a:r>
            <a:r>
              <a:rPr lang="en-US" b="1" dirty="0" smtClean="0"/>
              <a:t>RIGHT? NEED TO ADD PRESENTERS NAMES/AFFILIATIONS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Extending EWIS to College and Career Readiness: The CRIS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framework and practice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A552F0F-682D-D843-B391-D42699399767}" type="slidenum">
              <a:rPr lang="en-US" smtClean="0"/>
              <a:t>1</a:t>
            </a:fld>
            <a:endParaRPr lang="en-US"/>
          </a:p>
        </p:txBody>
      </p:sp>
    </p:spTree>
    <p:extLst>
      <p:ext uri="{BB962C8B-B14F-4D97-AF65-F5344CB8AC3E}">
        <p14:creationId xmlns:p14="http://schemas.microsoft.com/office/powerpoint/2010/main" val="2001983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HERE</a:t>
            </a:r>
            <a:r>
              <a:rPr lang="en-US" b="1" baseline="0" dirty="0" smtClean="0"/>
              <a:t> WE’RE MOVING INTO WEEDS BUT PROBABLY WORTH IT GIVEN “HOW’S IT WORK OPERATIONALLY?” FOCUS OF AUDIENCE</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r>
              <a:rPr lang="en-US" dirty="0" smtClean="0"/>
              <a:t>So</a:t>
            </a:r>
            <a:r>
              <a:rPr lang="en-US" baseline="0" dirty="0" smtClean="0"/>
              <a:t> that was the basic framework that the districts operated with</a:t>
            </a:r>
          </a:p>
          <a:p>
            <a:r>
              <a:rPr lang="en-US" baseline="0" dirty="0" smtClean="0"/>
              <a:t>What did they do?</a:t>
            </a:r>
          </a:p>
          <a:p>
            <a:r>
              <a:rPr lang="en-US" baseline="0" dirty="0" smtClean="0"/>
              <a:t>Five quite different approaches based on where they started in the process and what local opportunities and priorities</a:t>
            </a:r>
          </a:p>
          <a:p>
            <a:endParaRPr lang="en-US" baseline="0" dirty="0" smtClean="0"/>
          </a:p>
          <a:p>
            <a:r>
              <a:rPr lang="en-US" baseline="0" dirty="0" smtClean="0"/>
              <a:t>Common elements</a:t>
            </a:r>
          </a:p>
          <a:p>
            <a:r>
              <a:rPr lang="en-US" baseline="0" dirty="0" smtClean="0"/>
              <a:t>	Team and indicators</a:t>
            </a:r>
          </a:p>
          <a:p>
            <a:r>
              <a:rPr lang="en-US" baseline="0" dirty="0" smtClean="0"/>
              <a:t>	Cycle of inquiry – question (example – chronic absenteeism in Pitt; FAFSA in Chi, AP expansion in SJ)</a:t>
            </a:r>
          </a:p>
          <a:p>
            <a:r>
              <a:rPr lang="en-US" baseline="0" dirty="0" smtClean="0"/>
              <a:t>	Discoveries from the COI to leadership</a:t>
            </a:r>
          </a:p>
          <a:p>
            <a:r>
              <a:rPr lang="en-US" baseline="0" dirty="0" smtClean="0"/>
              <a:t>		Informed decisions (in others that struggled a bit more)</a:t>
            </a:r>
          </a:p>
          <a:p>
            <a:r>
              <a:rPr lang="en-US" baseline="0" dirty="0" smtClean="0"/>
              <a:t>	COP: We brought together the sites twice a year as a learning community – commiserate, share insights and problem solve</a:t>
            </a:r>
          </a:p>
          <a:p>
            <a:endParaRPr lang="en-US" baseline="0" dirty="0" smtClean="0"/>
          </a:p>
          <a:p>
            <a:r>
              <a:rPr lang="en-US" baseline="0" dirty="0" smtClean="0"/>
              <a:t>In reality, the pace and progress of implementation was varied</a:t>
            </a:r>
          </a:p>
          <a:p>
            <a:r>
              <a:rPr lang="en-US" baseline="0" dirty="0" smtClean="0"/>
              <a:t>	Those of you working in big urban districts understand the challenge of keeping your eye on a ball like this in trick fiscal and political climates</a:t>
            </a:r>
          </a:p>
          <a:p>
            <a:r>
              <a:rPr lang="en-US" baseline="0" dirty="0" smtClean="0"/>
              <a:t>	Phil and Pitt struggled mightily with budget cuts and shifting political winds</a:t>
            </a:r>
          </a:p>
          <a:p>
            <a:r>
              <a:rPr lang="en-US" baseline="0" dirty="0" smtClean="0"/>
              <a:t>	SJ and Dallas flew higher and faster – earned additional funding for Phase 2</a:t>
            </a:r>
            <a:endParaRPr lang="en-US" dirty="0"/>
          </a:p>
        </p:txBody>
      </p:sp>
      <p:sp>
        <p:nvSpPr>
          <p:cNvPr id="4" name="Slide Number Placeholder 3"/>
          <p:cNvSpPr>
            <a:spLocks noGrp="1"/>
          </p:cNvSpPr>
          <p:nvPr>
            <p:ph type="sldNum" sz="quarter" idx="10"/>
          </p:nvPr>
        </p:nvSpPr>
        <p:spPr/>
        <p:txBody>
          <a:bodyPr/>
          <a:lstStyle/>
          <a:p>
            <a:fld id="{7A552F0F-682D-D843-B391-D42699399767}" type="slidenum">
              <a:rPr lang="en-US" smtClean="0"/>
              <a:t>10</a:t>
            </a:fld>
            <a:endParaRPr lang="en-US"/>
          </a:p>
        </p:txBody>
      </p:sp>
    </p:spTree>
    <p:extLst>
      <p:ext uri="{BB962C8B-B14F-4D97-AF65-F5344CB8AC3E}">
        <p14:creationId xmlns:p14="http://schemas.microsoft.com/office/powerpoint/2010/main" val="54502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a:t>
            </a:r>
            <a:r>
              <a:rPr lang="en-US" b="1" baseline="0" dirty="0" smtClean="0"/>
              <a:t>LESSONS SLIDE IS THE RIGHT PIVOT POINT TO OUR CO-PRESENTER – HERE ARE THE MULTI-SITE MACRO LESSONS NOW WE’LL DIVE DEEP INTO ONE DISTRICT’S EXPERIENCE …</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r>
              <a:rPr lang="en-US" baseline="0" dirty="0" smtClean="0"/>
              <a:t>What set them apart? </a:t>
            </a:r>
          </a:p>
          <a:p>
            <a:r>
              <a:rPr lang="en-US" baseline="0" dirty="0"/>
              <a:t>	</a:t>
            </a:r>
            <a:r>
              <a:rPr lang="en-US" baseline="0" dirty="0" smtClean="0"/>
              <a:t>Strategically centered the work</a:t>
            </a:r>
          </a:p>
          <a:p>
            <a:r>
              <a:rPr lang="en-US" baseline="0" dirty="0" smtClean="0"/>
              <a:t>	Fundamental issue of educational equity and helped answer the question -- “who gets to graduate”; disrupting that persistently positive correlation between family income and college 			completion rate</a:t>
            </a:r>
          </a:p>
          <a:p>
            <a:r>
              <a:rPr lang="en-US" baseline="0" dirty="0" smtClean="0"/>
              <a:t>	The use of data permeates the district and school culture – time and technical wherewithal to use it</a:t>
            </a:r>
          </a:p>
          <a:p>
            <a:r>
              <a:rPr lang="en-US" baseline="0" dirty="0" smtClean="0"/>
              <a:t>	Powerful partnerships – CBOs (engagement in authentic learning opportunities – agency and grit and engagement)</a:t>
            </a: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7A552F0F-682D-D843-B391-D42699399767}" type="slidenum">
              <a:rPr lang="en-US" smtClean="0"/>
              <a:t>11</a:t>
            </a:fld>
            <a:endParaRPr lang="en-US"/>
          </a:p>
        </p:txBody>
      </p:sp>
    </p:spTree>
    <p:extLst>
      <p:ext uri="{BB962C8B-B14F-4D97-AF65-F5344CB8AC3E}">
        <p14:creationId xmlns:p14="http://schemas.microsoft.com/office/powerpoint/2010/main" val="545026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ANOTHER</a:t>
            </a:r>
            <a:r>
              <a:rPr lang="en-US" b="1" baseline="0" dirty="0" smtClean="0"/>
              <a:t> CLOSE CALL. ONE THOUGHT WOULD BE TO ASK OUR CO-PRESENTERS TO ADD SLIDES FOLLOWING OUR LESSONS LEARNED, THEN ADD THE EXERCISE AND HOLD THE RESOURCE SERIES SPECS TO THE END. MIGHT BE A DECENT WAY TO CLOSE OUT THE SESSION.</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r>
              <a:rPr lang="en-US" dirty="0" smtClean="0"/>
              <a:t>I’ll close with the menu of seven core tools produced by the CRIS partners</a:t>
            </a:r>
          </a:p>
          <a:p>
            <a:r>
              <a:rPr lang="en-US" dirty="0" smtClean="0"/>
              <a:t>	Framework</a:t>
            </a:r>
          </a:p>
          <a:p>
            <a:r>
              <a:rPr lang="en-US" dirty="0" smtClean="0"/>
              <a:t>	Menu</a:t>
            </a:r>
            <a:r>
              <a:rPr lang="en-US" baseline="0" dirty="0" smtClean="0"/>
              <a:t> – fully populated edition of the 3x3 frame I walked you through earlier</a:t>
            </a:r>
          </a:p>
          <a:p>
            <a:r>
              <a:rPr lang="en-US" baseline="0" dirty="0" smtClean="0"/>
              <a:t>	Two technical guides – help districts select indicators and how to test predictive validity of an indicator</a:t>
            </a:r>
            <a:endParaRPr lang="en-US" dirty="0"/>
          </a:p>
        </p:txBody>
      </p:sp>
      <p:sp>
        <p:nvSpPr>
          <p:cNvPr id="4" name="Slide Number Placeholder 3"/>
          <p:cNvSpPr>
            <a:spLocks noGrp="1"/>
          </p:cNvSpPr>
          <p:nvPr>
            <p:ph type="sldNum" sz="quarter" idx="10"/>
          </p:nvPr>
        </p:nvSpPr>
        <p:spPr/>
        <p:txBody>
          <a:bodyPr/>
          <a:lstStyle/>
          <a:p>
            <a:fld id="{7A552F0F-682D-D843-B391-D42699399767}" type="slidenum">
              <a:rPr lang="en-US" smtClean="0"/>
              <a:t>24</a:t>
            </a:fld>
            <a:endParaRPr lang="en-US"/>
          </a:p>
        </p:txBody>
      </p:sp>
    </p:spTree>
    <p:extLst>
      <p:ext uri="{BB962C8B-B14F-4D97-AF65-F5344CB8AC3E}">
        <p14:creationId xmlns:p14="http://schemas.microsoft.com/office/powerpoint/2010/main" val="545026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planning and diagnostic</a:t>
            </a:r>
            <a:r>
              <a:rPr lang="en-US" baseline="0" dirty="0" smtClean="0"/>
              <a:t> tools we hope get a lot of attention in the field</a:t>
            </a:r>
          </a:p>
          <a:p>
            <a:r>
              <a:rPr lang="en-US" baseline="0" dirty="0" smtClean="0"/>
              <a:t>	Essential elements of implementation</a:t>
            </a:r>
          </a:p>
          <a:p>
            <a:r>
              <a:rPr lang="en-US" baseline="0" dirty="0" smtClean="0"/>
              <a:t>	Assessment tool for a district to estimate its current level of capacity for college and career readiness</a:t>
            </a:r>
          </a:p>
          <a:p>
            <a:endParaRPr lang="en-US" baseline="0" dirty="0" smtClean="0"/>
          </a:p>
          <a:p>
            <a:r>
              <a:rPr lang="en-US" baseline="0" dirty="0" smtClean="0"/>
              <a:t>Finally, Gates commissioned a web design firm to render the CRIS into a on-line interactive tool</a:t>
            </a:r>
          </a:p>
          <a:p>
            <a:endParaRPr lang="en-US" dirty="0"/>
          </a:p>
        </p:txBody>
      </p:sp>
      <p:sp>
        <p:nvSpPr>
          <p:cNvPr id="4" name="Slide Number Placeholder 3"/>
          <p:cNvSpPr>
            <a:spLocks noGrp="1"/>
          </p:cNvSpPr>
          <p:nvPr>
            <p:ph type="sldNum" sz="quarter" idx="10"/>
          </p:nvPr>
        </p:nvSpPr>
        <p:spPr/>
        <p:txBody>
          <a:bodyPr/>
          <a:lstStyle/>
          <a:p>
            <a:fld id="{7A552F0F-682D-D843-B391-D42699399767}" type="slidenum">
              <a:rPr lang="en-US" smtClean="0"/>
              <a:t>25</a:t>
            </a:fld>
            <a:endParaRPr lang="en-US"/>
          </a:p>
        </p:txBody>
      </p:sp>
    </p:spTree>
    <p:extLst>
      <p:ext uri="{BB962C8B-B14F-4D97-AF65-F5344CB8AC3E}">
        <p14:creationId xmlns:p14="http://schemas.microsoft.com/office/powerpoint/2010/main" val="1425058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1B361-8C45-450A-A2EC-1796E3CAE26F}" type="slidenum">
              <a:rPr lang="en-US" smtClean="0"/>
              <a:pPr/>
              <a:t>26</a:t>
            </a:fld>
            <a:endParaRPr lang="en-US" dirty="0"/>
          </a:p>
        </p:txBody>
      </p:sp>
    </p:spTree>
    <p:extLst>
      <p:ext uri="{BB962C8B-B14F-4D97-AF65-F5344CB8AC3E}">
        <p14:creationId xmlns:p14="http://schemas.microsoft.com/office/powerpoint/2010/main" val="76263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CUSTOMIZE</a:t>
            </a:r>
            <a:r>
              <a:rPr lang="en-US" b="1" baseline="0" dirty="0" smtClean="0"/>
              <a:t> </a:t>
            </a:r>
            <a:r>
              <a:rPr lang="en-US" b="1" dirty="0" smtClean="0"/>
              <a:t>FOR TEACHING</a:t>
            </a:r>
            <a:r>
              <a:rPr lang="en-US" b="1" baseline="0" dirty="0" smtClean="0"/>
              <a:t> </a:t>
            </a:r>
            <a:r>
              <a:rPr lang="en-US" b="1" dirty="0" smtClean="0"/>
              <a:t>SUMMIT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as the agenda says, I’m here to talk with you about a project my colleagues and I have been working on for the past four years called the College Readiness Indicator Systems Initiative (what for obvious reasons we’ve shortened to the acronym, CRIS). We just completed the pilot phase of work in five districts and have been harvest and product development mode for the past nine months or so. And now we’re eager to share some of these resources and approaches with other districts and education reform networks like yours.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over the next 20 minutes or so I’ll be walking through the basic framework of CRIS, what we think is new about, Share some of the lessons and tools. And then close with a few examples of innovations – I chose these specifically because they are the work of partnerships (including local funders) and in all cases included involvement of higher education – which I know is an interest of this group. So I hope these approaches resonate and provide a jumping off point for our discussion.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A552F0F-682D-D843-B391-D42699399767}" type="slidenum">
              <a:rPr lang="en-US" smtClean="0"/>
              <a:t>2</a:t>
            </a:fld>
            <a:endParaRPr lang="en-US"/>
          </a:p>
        </p:txBody>
      </p:sp>
    </p:spTree>
    <p:extLst>
      <p:ext uri="{BB962C8B-B14F-4D97-AF65-F5344CB8AC3E}">
        <p14:creationId xmlns:p14="http://schemas.microsoft.com/office/powerpoint/2010/main" val="150265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00FF"/>
                </a:solidFill>
              </a:rPr>
              <a:t>NOTE: THIS FIGURE</a:t>
            </a:r>
            <a:r>
              <a:rPr lang="en-US" b="1" baseline="0" dirty="0" smtClean="0">
                <a:solidFill>
                  <a:srgbClr val="0000FF"/>
                </a:solidFill>
              </a:rPr>
              <a:t> BRINGS IT HOME FOR THE AUDIENCE. WOULD WANT TO </a:t>
            </a:r>
            <a:r>
              <a:rPr lang="en-US" b="1" dirty="0" smtClean="0">
                <a:solidFill>
                  <a:srgbClr val="0000FF"/>
                </a:solidFill>
              </a:rPr>
              <a:t>CHECK TO SEE IF THIS</a:t>
            </a:r>
            <a:r>
              <a:rPr lang="en-US" b="1" baseline="0" dirty="0" smtClean="0">
                <a:solidFill>
                  <a:srgbClr val="0000FF"/>
                </a:solidFill>
              </a:rPr>
              <a:t> IS MOST RECENT AND RELIABLE DATA AVAILABLE.</a:t>
            </a:r>
            <a:endParaRPr lang="en-US" b="1" dirty="0" smtClean="0">
              <a:solidFill>
                <a:srgbClr val="0000FF"/>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0000F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00FF"/>
                </a:solidFill>
              </a:rPr>
              <a:t>***</a:t>
            </a:r>
          </a:p>
          <a:p>
            <a:endParaRPr lang="en-US" dirty="0" smtClean="0"/>
          </a:p>
          <a:p>
            <a:endParaRPr lang="en-US" dirty="0" smtClean="0"/>
          </a:p>
          <a:p>
            <a:r>
              <a:rPr lang="en-US" dirty="0" smtClean="0"/>
              <a:t>What’s fueled all the attention </a:t>
            </a:r>
            <a:r>
              <a:rPr lang="en-US" baseline="0" dirty="0" smtClean="0"/>
              <a:t>on college and career readiness </a:t>
            </a:r>
            <a:r>
              <a:rPr lang="en-US" dirty="0" smtClean="0"/>
              <a:t>over the past 7 of 8 years </a:t>
            </a:r>
            <a:r>
              <a:rPr lang="en-US" baseline="0" dirty="0" smtClean="0"/>
              <a:t>is the good news/bad news contrast you see in these trend lines.</a:t>
            </a:r>
          </a:p>
          <a:p>
            <a:endParaRPr lang="en-US" baseline="0" dirty="0" smtClean="0"/>
          </a:p>
          <a:p>
            <a:r>
              <a:rPr lang="en-US" baseline="0" dirty="0" smtClean="0"/>
              <a:t>I’ve always wanted to put this story on one chart. But there are interpretation challenges. HS graduation and college enrollment rates have climb; college completion rates have been stuck at fairly low levels. </a:t>
            </a:r>
            <a:r>
              <a:rPr lang="en-US" b="1" baseline="0" dirty="0" smtClean="0"/>
              <a:t>What more can be done to improve college completion rates?</a:t>
            </a:r>
            <a:endParaRPr lang="en-US" baseline="0" dirty="0" smtClean="0"/>
          </a:p>
          <a:p>
            <a:endParaRPr lang="en-US" baseline="0" dirty="0" smtClean="0"/>
          </a:p>
          <a:p>
            <a:r>
              <a:rPr lang="en-US" baseline="0" dirty="0" smtClean="0"/>
              <a:t>This readiness business can quickly get very academic and technical so I think it’s important to put a face on this which Paul Tough does better than almost anyone. Who happen to catch the story in the NYT magazine about a month ago –Who Gets to </a:t>
            </a:r>
            <a:r>
              <a:rPr lang="en-US" baseline="0" dirty="0" err="1" smtClean="0"/>
              <a:t>Graduate.This</a:t>
            </a:r>
            <a:r>
              <a:rPr lang="en-US" baseline="0" dirty="0" smtClean="0"/>
              <a:t> is really a story within a story. The protagonist is a young woman named Vanessa Brewer. For those of you working with high achieving kids in high poverty schools it’s a familiar one: She graduated in 2013 from Mesquite High School in suburban Dallas (working class bedroom community of Dallas). Solid academic credentials – 3.5 GPA, top 10% in a class of 600, 22 on ACT (not fantastic but “college ready” in the estimation of the test developer). She was accepted at the UT Austin failed a couple of exams and really began to doubt her decision. Maybe I should have started at the community college. That overwhelming self-doubt and fear drives those bottom two trend line. Tough concludes: “it’s not enough to deal with their academic and financial obstacles, you also need to address their doubts and misconceptions and fears. Stars: UT-Austin professors.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A552F0F-682D-D843-B391-D42699399767}" type="slidenum">
              <a:rPr lang="en-US" smtClean="0"/>
              <a:t>3</a:t>
            </a:fld>
            <a:endParaRPr lang="en-US"/>
          </a:p>
        </p:txBody>
      </p:sp>
    </p:spTree>
    <p:extLst>
      <p:ext uri="{BB962C8B-B14F-4D97-AF65-F5344CB8AC3E}">
        <p14:creationId xmlns:p14="http://schemas.microsoft.com/office/powerpoint/2010/main" val="1502658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OK</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r>
              <a:rPr lang="en-US" dirty="0" smtClean="0"/>
              <a:t>And that was basically the impetus for the </a:t>
            </a:r>
            <a:r>
              <a:rPr lang="en-US" baseline="0" dirty="0" smtClean="0"/>
              <a:t>CRIS Initiative and many college access projects like it.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About four years ago the Gates Foundation brough</a:t>
            </a:r>
            <a:r>
              <a:rPr lang="en-US" baseline="0" dirty="0" smtClean="0"/>
              <a:t>t together a number of research organizations that were working on the college and career readiness. Three research support organizations – Annenberg, JGC and the UCCSR, </a:t>
            </a:r>
            <a:r>
              <a:rPr lang="en-US" baseline="0" dirty="0" err="1" smtClean="0"/>
              <a:t>Hopklns</a:t>
            </a:r>
            <a:r>
              <a:rPr lang="en-US" baseline="0" dirty="0" smtClean="0"/>
              <a:t>.</a:t>
            </a:r>
          </a:p>
          <a:p>
            <a:endParaRPr lang="en-US" baseline="0" dirty="0" smtClean="0"/>
          </a:p>
          <a:p>
            <a:r>
              <a:rPr lang="en-US" baseline="0" dirty="0" smtClean="0"/>
              <a:t>Identified five districts that were in the vanguard of the college readiness or data-informed decision making movements. The Foundation’s investment rationale was with technical support, peer learning and financial resources (modest grants) – we could incubate some promising practices and practical tools in using indicator data to provide students with timely supports they need to graduate high school and be ready to succeed in post-secondary training.</a:t>
            </a:r>
          </a:p>
          <a:p>
            <a:endParaRPr lang="en-US" baseline="0" dirty="0" smtClean="0"/>
          </a:p>
          <a:p>
            <a:r>
              <a:rPr lang="en-US" baseline="0" dirty="0" smtClean="0"/>
              <a:t>Our four districts (SJ, Dal, Phil, Pitt and one Partnership Support Organization (New Visions for New Schools)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A552F0F-682D-D843-B391-D42699399767}" type="slidenum">
              <a:rPr lang="en-US" smtClean="0"/>
              <a:t>4</a:t>
            </a:fld>
            <a:endParaRPr lang="en-US"/>
          </a:p>
        </p:txBody>
      </p:sp>
    </p:spTree>
    <p:extLst>
      <p:ext uri="{BB962C8B-B14F-4D97-AF65-F5344CB8AC3E}">
        <p14:creationId xmlns:p14="http://schemas.microsoft.com/office/powerpoint/2010/main" val="3418456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OK</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r>
              <a:rPr lang="en-US" dirty="0" smtClean="0"/>
              <a:t>What’s different about</a:t>
            </a:r>
            <a:r>
              <a:rPr lang="en-US" baseline="0" dirty="0" smtClean="0"/>
              <a:t> the CRIS approach? Two things:</a:t>
            </a:r>
          </a:p>
          <a:p>
            <a:endParaRPr lang="en-US" baseline="0" dirty="0" smtClean="0"/>
          </a:p>
          <a:p>
            <a:r>
              <a:rPr lang="en-US" baseline="0" dirty="0" smtClean="0"/>
              <a:t>Equal attention to three dimensions of readiness – the traditional academic, the social/emotional learning (tenacity/grit), practical skills and knowledge needed to gain admission to the right college and successfully navigating once there.</a:t>
            </a:r>
          </a:p>
          <a:p>
            <a:endParaRPr lang="en-US" baseline="0" dirty="0" smtClean="0"/>
          </a:p>
          <a:p>
            <a:r>
              <a:rPr lang="en-US" baseline="0" dirty="0" smtClean="0"/>
              <a:t>Builds on the research of David Conley and others</a:t>
            </a:r>
          </a:p>
          <a:p>
            <a:endParaRPr lang="en-US" baseline="0" dirty="0" smtClean="0"/>
          </a:p>
          <a:p>
            <a:r>
              <a:rPr lang="en-US" baseline="0" dirty="0" smtClean="0"/>
              <a:t>These is often where the question comes up – If 66% enroll in college the fall following graduation, what about the other 34% (1.1 m in 2012)? College-ready is translated as ready to pursue, without remediation, formal </a:t>
            </a:r>
            <a:r>
              <a:rPr lang="en-US" b="1" baseline="0" dirty="0" smtClean="0"/>
              <a:t>post-secondary training </a:t>
            </a:r>
            <a:r>
              <a:rPr lang="en-US" baseline="0" dirty="0" smtClean="0"/>
              <a:t>– non-degree credential, military service, apprenticeship in trade union, and the like. I think you’ll find these indicators parallel in many ways the 21</a:t>
            </a:r>
            <a:r>
              <a:rPr lang="en-US" baseline="30000" dirty="0" smtClean="0"/>
              <a:t>st</a:t>
            </a:r>
            <a:r>
              <a:rPr lang="en-US" baseline="0" dirty="0" smtClean="0"/>
              <a:t> century skills --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A552F0F-682D-D843-B391-D42699399767}" type="slidenum">
              <a:rPr lang="en-US" smtClean="0"/>
              <a:t>5</a:t>
            </a:fld>
            <a:endParaRPr lang="en-US"/>
          </a:p>
        </p:txBody>
      </p:sp>
    </p:spTree>
    <p:extLst>
      <p:ext uri="{BB962C8B-B14F-4D97-AF65-F5344CB8AC3E}">
        <p14:creationId xmlns:p14="http://schemas.microsoft.com/office/powerpoint/2010/main" val="2336183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OK</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r>
              <a:rPr lang="en-US" dirty="0" smtClean="0"/>
              <a:t>Second difference:</a:t>
            </a:r>
          </a:p>
          <a:p>
            <a:endParaRPr lang="en-US" dirty="0" smtClean="0"/>
          </a:p>
          <a:p>
            <a:r>
              <a:rPr lang="en-US" dirty="0" smtClean="0"/>
              <a:t>Traditionally college readiness has been about getting </a:t>
            </a:r>
            <a:r>
              <a:rPr lang="en-US" baseline="0" dirty="0" smtClean="0"/>
              <a:t>individual students the supports and interventions they need to stay on track.</a:t>
            </a:r>
            <a:endParaRPr lang="en-US" dirty="0" smtClean="0"/>
          </a:p>
          <a:p>
            <a:endParaRPr lang="en-US" dirty="0" smtClean="0"/>
          </a:p>
          <a:p>
            <a:r>
              <a:rPr lang="en-US" dirty="0" smtClean="0"/>
              <a:t>What CRIS does is reveal specific responses that can be taken at two other levels of</a:t>
            </a:r>
            <a:r>
              <a:rPr lang="en-US" baseline="0" dirty="0" smtClean="0"/>
              <a:t> analysis</a:t>
            </a:r>
          </a:p>
          <a:p>
            <a:r>
              <a:rPr lang="en-US" baseline="0" dirty="0" smtClean="0"/>
              <a:t>	Schools (culture and organizational practices)</a:t>
            </a:r>
          </a:p>
          <a:p>
            <a:r>
              <a:rPr lang="en-US" baseline="0" dirty="0" smtClean="0"/>
              <a:t>	System (resources, policies and partnerships)</a:t>
            </a:r>
          </a:p>
          <a:p>
            <a:endParaRPr lang="en-US" baseline="0" dirty="0" smtClean="0"/>
          </a:p>
          <a:p>
            <a:r>
              <a:rPr lang="en-US" baseline="0" dirty="0" smtClean="0"/>
              <a:t>Inputs and outputs</a:t>
            </a:r>
          </a:p>
          <a:p>
            <a:endParaRPr lang="en-US" baseline="0" dirty="0" smtClean="0"/>
          </a:p>
          <a:p>
            <a:r>
              <a:rPr lang="en-US" baseline="0" dirty="0" smtClean="0"/>
              <a:t>What results is a 3 x 3 matrix with dimensions of readiness on the y axis and levels on the x</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A552F0F-682D-D843-B391-D42699399767}" type="slidenum">
              <a:rPr lang="en-US" smtClean="0"/>
              <a:t>6</a:t>
            </a:fld>
            <a:endParaRPr lang="en-US"/>
          </a:p>
        </p:txBody>
      </p:sp>
    </p:spTree>
    <p:extLst>
      <p:ext uri="{BB962C8B-B14F-4D97-AF65-F5344CB8AC3E}">
        <p14:creationId xmlns:p14="http://schemas.microsoft.com/office/powerpoint/2010/main" val="26067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OK</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r>
              <a:rPr lang="en-US" dirty="0" smtClean="0"/>
              <a:t>To give</a:t>
            </a:r>
            <a:r>
              <a:rPr lang="en-US" baseline="0" dirty="0" smtClean="0"/>
              <a:t> you a flavor of how the CRIS plays out in practice, let me run three sets of indicators. </a:t>
            </a:r>
            <a:endParaRPr lang="en-US" dirty="0" smtClean="0"/>
          </a:p>
          <a:p>
            <a:endParaRPr lang="en-US" dirty="0" smtClean="0"/>
          </a:p>
          <a:p>
            <a:r>
              <a:rPr lang="en-US" dirty="0" smtClean="0"/>
              <a:t>Traditional</a:t>
            </a:r>
            <a:r>
              <a:rPr lang="en-US" baseline="0" dirty="0" smtClean="0"/>
              <a:t> academic indicator of grade point average (individual)</a:t>
            </a:r>
          </a:p>
          <a:p>
            <a:r>
              <a:rPr lang="en-US" baseline="0" dirty="0" smtClean="0"/>
              <a:t>But a GPA is only meaningful if it’s consistently applied by all teachers and understood by all students</a:t>
            </a:r>
          </a:p>
          <a:p>
            <a:r>
              <a:rPr lang="en-US" baseline="0" dirty="0" smtClean="0"/>
              <a:t>And a GPA is only useful as a readiness indicator to the extent that it’s a reliable signal for readiness for college work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A552F0F-682D-D843-B391-D42699399767}" type="slidenum">
              <a:rPr lang="en-US" smtClean="0"/>
              <a:t>7</a:t>
            </a:fld>
            <a:endParaRPr lang="en-US"/>
          </a:p>
        </p:txBody>
      </p:sp>
    </p:spTree>
    <p:extLst>
      <p:ext uri="{BB962C8B-B14F-4D97-AF65-F5344CB8AC3E}">
        <p14:creationId xmlns:p14="http://schemas.microsoft.com/office/powerpoint/2010/main" val="675493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OK</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r>
              <a:rPr lang="en-US" dirty="0" smtClean="0"/>
              <a:t>We can roll through the same logic inside the college knowledge domain</a:t>
            </a:r>
          </a:p>
          <a:p>
            <a:endParaRPr lang="en-US" dirty="0" smtClean="0"/>
          </a:p>
          <a:p>
            <a:r>
              <a:rPr lang="en-US" dirty="0" smtClean="0"/>
              <a:t>David</a:t>
            </a:r>
            <a:r>
              <a:rPr lang="en-US" baseline="0" dirty="0" smtClean="0"/>
              <a:t> Conley and others work</a:t>
            </a:r>
          </a:p>
          <a:p>
            <a:r>
              <a:rPr lang="en-US" baseline="0" dirty="0" smtClean="0"/>
              <a:t>Identifies a specific body of skills and knowledge that relate to the challenge of getting into college getting into the </a:t>
            </a:r>
            <a:r>
              <a:rPr lang="en-US" u="sng" baseline="0" dirty="0" smtClean="0"/>
              <a:t>right </a:t>
            </a:r>
            <a:r>
              <a:rPr lang="en-US" baseline="0" dirty="0" smtClean="0"/>
              <a:t>college and then getting around successful once you’re there</a:t>
            </a:r>
          </a:p>
          <a:p>
            <a:endParaRPr lang="en-US" baseline="0" dirty="0" smtClean="0"/>
          </a:p>
          <a:p>
            <a:r>
              <a:rPr lang="en-US" baseline="0" dirty="0" smtClean="0"/>
              <a:t>CCSR’s really important research on the importance of college match – the relationship between higher </a:t>
            </a:r>
            <a:r>
              <a:rPr lang="en-US" baseline="0" dirty="0" err="1" smtClean="0"/>
              <a:t>ed</a:t>
            </a:r>
            <a:r>
              <a:rPr lang="en-US" baseline="0" dirty="0" smtClean="0"/>
              <a:t> institutional supports and resources and graduation rates</a:t>
            </a:r>
          </a:p>
          <a:p>
            <a:r>
              <a:rPr lang="en-US" baseline="0" dirty="0" smtClean="0"/>
              <a:t>Adequate counseling supports that steer kids toward good match schools (school and system level)	</a:t>
            </a:r>
            <a:endParaRPr lang="en-US" dirty="0"/>
          </a:p>
        </p:txBody>
      </p:sp>
      <p:sp>
        <p:nvSpPr>
          <p:cNvPr id="4" name="Slide Number Placeholder 3"/>
          <p:cNvSpPr>
            <a:spLocks noGrp="1"/>
          </p:cNvSpPr>
          <p:nvPr>
            <p:ph type="sldNum" sz="quarter" idx="10"/>
          </p:nvPr>
        </p:nvSpPr>
        <p:spPr/>
        <p:txBody>
          <a:bodyPr/>
          <a:lstStyle/>
          <a:p>
            <a:fld id="{7A552F0F-682D-D843-B391-D42699399767}" type="slidenum">
              <a:rPr lang="en-US" smtClean="0"/>
              <a:t>8</a:t>
            </a:fld>
            <a:endParaRPr lang="en-US"/>
          </a:p>
        </p:txBody>
      </p:sp>
    </p:spTree>
    <p:extLst>
      <p:ext uri="{BB962C8B-B14F-4D97-AF65-F5344CB8AC3E}">
        <p14:creationId xmlns:p14="http://schemas.microsoft.com/office/powerpoint/2010/main" val="675493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USE “ATTENDANCE FOR</a:t>
            </a:r>
            <a:r>
              <a:rPr lang="en-US" b="1" baseline="0" dirty="0" smtClean="0"/>
              <a:t> </a:t>
            </a:r>
            <a:r>
              <a:rPr lang="en-US" b="1" dirty="0" smtClean="0"/>
              <a:t>TENACITY </a:t>
            </a:r>
            <a:r>
              <a:rPr lang="en-US" b="1" baseline="0" dirty="0" smtClean="0"/>
              <a:t>INDICATOR FLOW</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r>
              <a:rPr lang="en-US" dirty="0" smtClean="0"/>
              <a:t>Academic</a:t>
            </a:r>
            <a:r>
              <a:rPr lang="en-US" baseline="0" dirty="0" smtClean="0"/>
              <a:t> tenacity or grit has become one of the hottest areas of educational research over the past 5 years</a:t>
            </a:r>
          </a:p>
          <a:p>
            <a:r>
              <a:rPr lang="en-US" dirty="0" smtClean="0"/>
              <a:t>	How do you measure</a:t>
            </a:r>
            <a:r>
              <a:rPr lang="en-US" baseline="0" dirty="0" smtClean="0"/>
              <a:t> it?</a:t>
            </a:r>
          </a:p>
          <a:p>
            <a:r>
              <a:rPr lang="en-US" baseline="0" dirty="0" smtClean="0"/>
              <a:t>	How do you teach it?</a:t>
            </a:r>
            <a:endParaRPr lang="en-US" dirty="0" smtClean="0"/>
          </a:p>
          <a:p>
            <a:r>
              <a:rPr lang="en-US" dirty="0" smtClean="0"/>
              <a:t>Tenacity</a:t>
            </a:r>
            <a:r>
              <a:rPr lang="en-US" baseline="0" dirty="0" smtClean="0"/>
              <a:t> has become an umbrella category for a whole array of psycho-social competencies (self-efficacy, executive function, resilience)</a:t>
            </a:r>
          </a:p>
          <a:p>
            <a:r>
              <a:rPr lang="en-US" baseline="0" dirty="0" smtClean="0"/>
              <a:t>How to respond to inevitable setbacks especially for students like Vanessa who rarely challenged academically in high school</a:t>
            </a:r>
          </a:p>
          <a:p>
            <a:r>
              <a:rPr lang="en-US" baseline="0" dirty="0" smtClean="0"/>
              <a:t>School culture -- student autonomy, risk taking and failure</a:t>
            </a:r>
          </a:p>
          <a:p>
            <a:r>
              <a:rPr lang="en-US" baseline="0" dirty="0" smtClean="0"/>
              <a:t>System that offers PD in strategies</a:t>
            </a:r>
          </a:p>
          <a:p>
            <a:endParaRPr lang="en-US" dirty="0"/>
          </a:p>
        </p:txBody>
      </p:sp>
      <p:sp>
        <p:nvSpPr>
          <p:cNvPr id="4" name="Slide Number Placeholder 3"/>
          <p:cNvSpPr>
            <a:spLocks noGrp="1"/>
          </p:cNvSpPr>
          <p:nvPr>
            <p:ph type="sldNum" sz="quarter" idx="10"/>
          </p:nvPr>
        </p:nvSpPr>
        <p:spPr/>
        <p:txBody>
          <a:bodyPr/>
          <a:lstStyle/>
          <a:p>
            <a:fld id="{7A552F0F-682D-D843-B391-D42699399767}" type="slidenum">
              <a:rPr lang="en-US" smtClean="0"/>
              <a:t>9</a:t>
            </a:fld>
            <a:endParaRPr lang="en-US"/>
          </a:p>
        </p:txBody>
      </p:sp>
    </p:spTree>
    <p:extLst>
      <p:ext uri="{BB962C8B-B14F-4D97-AF65-F5344CB8AC3E}">
        <p14:creationId xmlns:p14="http://schemas.microsoft.com/office/powerpoint/2010/main" val="675493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 y="0"/>
            <a:ext cx="9143999" cy="6858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ButscherMCUwithboy.tif"/>
          <p:cNvPicPr>
            <a:picLocks noChangeAspect="1"/>
          </p:cNvPicPr>
          <p:nvPr userDrawn="1"/>
        </p:nvPicPr>
        <p:blipFill>
          <a:blip r:embed="rId2"/>
          <a:srcRect l="7690" r="1366" b="6517"/>
          <a:stretch>
            <a:fillRect/>
          </a:stretch>
        </p:blipFill>
        <p:spPr>
          <a:xfrm>
            <a:off x="1015616" y="3332568"/>
            <a:ext cx="1461619" cy="1126823"/>
          </a:xfrm>
          <a:prstGeom prst="rect">
            <a:avLst/>
          </a:prstGeom>
          <a:effectLst>
            <a:reflection stA="50000" endPos="75000" dist="12700" dir="5400000" sy="-100000" algn="bl" rotWithShape="0"/>
          </a:effectLst>
        </p:spPr>
      </p:pic>
      <p:pic>
        <p:nvPicPr>
          <p:cNvPr id="13" name="Picture 12" descr="s-studentwriting2.tiff"/>
          <p:cNvPicPr>
            <a:picLocks noChangeAspect="1"/>
          </p:cNvPicPr>
          <p:nvPr userDrawn="1"/>
        </p:nvPicPr>
        <p:blipFill>
          <a:blip r:embed="rId3"/>
          <a:srcRect r="6992" b="2980"/>
          <a:stretch>
            <a:fillRect/>
          </a:stretch>
        </p:blipFill>
        <p:spPr>
          <a:xfrm>
            <a:off x="2595955" y="3339696"/>
            <a:ext cx="1431186" cy="1119696"/>
          </a:xfrm>
          <a:prstGeom prst="rect">
            <a:avLst/>
          </a:prstGeom>
          <a:effectLst>
            <a:reflection stA="50000" endPos="75000" dist="12700" dir="5400000" sy="-100000" algn="bl" rotWithShape="0"/>
          </a:effectLst>
        </p:spPr>
      </p:pic>
      <p:pic>
        <p:nvPicPr>
          <p:cNvPr id="14" name="Picture 13" descr="ScottWStudent2.jpg"/>
          <p:cNvPicPr>
            <a:picLocks noChangeAspect="1"/>
          </p:cNvPicPr>
          <p:nvPr userDrawn="1"/>
        </p:nvPicPr>
        <p:blipFill>
          <a:blip r:embed="rId4"/>
          <a:srcRect l="7070" t="1915" r="1424" b="4196"/>
          <a:stretch>
            <a:fillRect/>
          </a:stretch>
        </p:blipFill>
        <p:spPr>
          <a:xfrm>
            <a:off x="4145649" y="3340137"/>
            <a:ext cx="1454476" cy="1119255"/>
          </a:xfrm>
          <a:prstGeom prst="rect">
            <a:avLst/>
          </a:prstGeom>
          <a:effectLst>
            <a:reflection stA="50000" endPos="75000" dist="12700" dir="5400000" sy="-100000" algn="bl" rotWithShape="0"/>
          </a:effectLst>
        </p:spPr>
      </p:pic>
      <p:pic>
        <p:nvPicPr>
          <p:cNvPr id="10" name="Picture 9" descr="93 Hampshire College_bright_low.tif"/>
          <p:cNvPicPr>
            <a:picLocks noChangeAspect="1"/>
          </p:cNvPicPr>
          <p:nvPr userDrawn="1"/>
        </p:nvPicPr>
        <p:blipFill>
          <a:blip r:embed="rId5"/>
          <a:srcRect l="31511" t="16555" b="9324"/>
          <a:stretch>
            <a:fillRect/>
          </a:stretch>
        </p:blipFill>
        <p:spPr>
          <a:xfrm>
            <a:off x="5714762" y="3341052"/>
            <a:ext cx="1502447" cy="1130778"/>
          </a:xfrm>
          <a:prstGeom prst="rect">
            <a:avLst/>
          </a:prstGeom>
          <a:effectLst>
            <a:reflection stA="50000" endPos="75000" dist="12700" dir="5400000" sy="-100000" algn="bl" rotWithShape="0"/>
          </a:effectLst>
        </p:spPr>
      </p:pic>
      <p:sp>
        <p:nvSpPr>
          <p:cNvPr id="2" name="Title 1"/>
          <p:cNvSpPr>
            <a:spLocks noGrp="1"/>
          </p:cNvSpPr>
          <p:nvPr>
            <p:ph type="ctrTitle" hasCustomPrompt="1"/>
          </p:nvPr>
        </p:nvSpPr>
        <p:spPr>
          <a:xfrm>
            <a:off x="0" y="738019"/>
            <a:ext cx="7360421" cy="2097307"/>
          </a:xfrm>
        </p:spPr>
        <p:txBody>
          <a:bodyPr anchor="b">
            <a:normAutofit/>
          </a:bodyPr>
          <a:lstStyle>
            <a:lvl1pPr algn="r">
              <a:defRPr sz="5000">
                <a:solidFill>
                  <a:srgbClr val="04306D"/>
                </a:solidFill>
                <a:latin typeface="Palatino"/>
                <a:cs typeface="Palatino"/>
              </a:defRPr>
            </a:lvl1pPr>
          </a:lstStyle>
          <a:p>
            <a:r>
              <a:rPr lang="en-US" dirty="0" smtClean="0"/>
              <a:t>Click to edit Master title style    </a:t>
            </a:r>
            <a:endParaRPr lang="en-US" dirty="0"/>
          </a:p>
        </p:txBody>
      </p:sp>
      <p:pic>
        <p:nvPicPr>
          <p:cNvPr id="9" name="Picture 8" descr="CRIS_final.png"/>
          <p:cNvPicPr>
            <a:picLocks noChangeAspect="1"/>
          </p:cNvPicPr>
          <p:nvPr userDrawn="1"/>
        </p:nvPicPr>
        <p:blipFill>
          <a:blip r:embed="rId6"/>
          <a:srcRect b="12454"/>
          <a:stretch>
            <a:fillRect/>
          </a:stretch>
        </p:blipFill>
        <p:spPr>
          <a:xfrm>
            <a:off x="6653044" y="5515746"/>
            <a:ext cx="1982354" cy="7317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9D4C42D-DE94-3C48-842A-16DDD860E713}"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5E269-7A9E-D045-A6CD-25A19014BD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9D4C42D-DE94-3C48-842A-16DDD860E713}"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5E269-7A9E-D045-A6CD-25A19014BD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31775">
              <a:defRPr/>
            </a:lvl1pPr>
            <a:lvl2pPr marL="461963" indent="-163513">
              <a:defRPr/>
            </a:lvl2pPr>
            <a:lvl3pPr marL="742950" indent="-165100">
              <a:defRPr sz="2000">
                <a:solidFill>
                  <a:schemeClr val="tx1">
                    <a:lumMod val="95000"/>
                    <a:lumOff val="5000"/>
                  </a:schemeClr>
                </a:solidFill>
              </a:defRPr>
            </a:lvl3pPr>
            <a:lvl4pPr marL="796925" indent="-176213">
              <a:buSzPct val="60000"/>
              <a:buFont typeface="Wingdings" charset="2"/>
              <a:buChar char="ü"/>
              <a:defRPr>
                <a:solidFill>
                  <a:schemeClr val="tx2"/>
                </a:solidFill>
              </a:defRPr>
            </a:lvl4pPr>
            <a:lvl5pPr>
              <a:defRPr>
                <a:solidFill>
                  <a:schemeClr val="tx1">
                    <a:lumMod val="95000"/>
                    <a:lumOff val="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Forth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9D4C42D-DE94-3C48-842A-16DDD860E713}"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5E269-7A9E-D045-A6CD-25A19014BD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0" y="0"/>
            <a:ext cx="9144000" cy="6857999"/>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9D4C42D-DE94-3C48-842A-16DDD860E713}"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5E269-7A9E-D045-A6CD-25A19014BDA0}" type="slidenum">
              <a:rPr lang="en-US" smtClean="0"/>
              <a:pPr/>
              <a:t>‹#›</a:t>
            </a:fld>
            <a:endParaRPr lang="en-US"/>
          </a:p>
        </p:txBody>
      </p:sp>
      <p:pic>
        <p:nvPicPr>
          <p:cNvPr id="11" name="Picture 10" descr="CRIS_final.png"/>
          <p:cNvPicPr>
            <a:picLocks noChangeAspect="1"/>
          </p:cNvPicPr>
          <p:nvPr userDrawn="1"/>
        </p:nvPicPr>
        <p:blipFill>
          <a:blip r:embed="rId2"/>
          <a:srcRect b="12454"/>
          <a:stretch>
            <a:fillRect/>
          </a:stretch>
        </p:blipFill>
        <p:spPr>
          <a:xfrm>
            <a:off x="7404849" y="5727298"/>
            <a:ext cx="1264837" cy="466906"/>
          </a:xfrm>
          <a:prstGeom prst="rect">
            <a:avLst/>
          </a:prstGeom>
        </p:spPr>
      </p:pic>
      <p:pic>
        <p:nvPicPr>
          <p:cNvPr id="1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l="10290" t="15317"/>
          <a:stretch>
            <a:fillRect/>
          </a:stretch>
        </p:blipFill>
        <p:spPr bwMode="auto">
          <a:xfrm>
            <a:off x="0" y="1241029"/>
            <a:ext cx="9144000" cy="3867902"/>
          </a:xfrm>
          <a:prstGeom prst="rect">
            <a:avLst/>
          </a:prstGeom>
          <a:noFill/>
        </p:spPr>
      </p:pic>
      <p:sp>
        <p:nvSpPr>
          <p:cNvPr id="14" name="Title 1"/>
          <p:cNvSpPr>
            <a:spLocks noGrp="1"/>
          </p:cNvSpPr>
          <p:nvPr>
            <p:ph type="title" hasCustomPrompt="1"/>
          </p:nvPr>
        </p:nvSpPr>
        <p:spPr>
          <a:xfrm>
            <a:off x="1797538" y="3174980"/>
            <a:ext cx="7346462" cy="1362075"/>
          </a:xfrm>
        </p:spPr>
        <p:txBody>
          <a:bodyPr anchor="t">
            <a:normAutofit/>
          </a:bodyPr>
          <a:lstStyle>
            <a:lvl1pPr algn="l">
              <a:defRPr sz="2800" b="1" cap="all">
                <a:solidFill>
                  <a:schemeClr val="tx2"/>
                </a:solidFill>
                <a:latin typeface="Arial"/>
                <a:cs typeface="Arial"/>
              </a:defRPr>
            </a:lvl1pPr>
          </a:lstStyle>
          <a:p>
            <a:r>
              <a:rPr lang="en-US" dirty="0" smtClean="0"/>
              <a:t>Click to edit SUB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marL="974725" indent="-228600">
              <a:defRPr sz="1800"/>
            </a:lvl4pPr>
            <a:lvl5pPr marL="1085850" indent="-174625">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marL="974725" indent="-228600">
              <a:defRPr sz="1800"/>
            </a:lvl4pPr>
            <a:lvl5pPr marL="1085850" indent="-174625">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9D4C42D-DE94-3C48-842A-16DDD860E713}"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5E269-7A9E-D045-A6CD-25A19014BD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9610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35867"/>
            <a:ext cx="4040188" cy="3951288"/>
          </a:xfrm>
        </p:spPr>
        <p:txBody>
          <a:bodyPr/>
          <a:lstStyle>
            <a:lvl1pPr>
              <a:defRPr sz="2400"/>
            </a:lvl1pPr>
            <a:lvl2pPr>
              <a:defRPr sz="2000"/>
            </a:lvl2pPr>
            <a:lvl3pPr>
              <a:defRPr sz="1800"/>
            </a:lvl3pPr>
            <a:lvl4pPr marL="912813" indent="-166688">
              <a:defRPr sz="1600"/>
            </a:lvl4pPr>
            <a:lvl5pPr marL="1085850" indent="-174625">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9610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35867"/>
            <a:ext cx="4041775" cy="3951288"/>
          </a:xfrm>
        </p:spPr>
        <p:txBody>
          <a:bodyPr/>
          <a:lstStyle>
            <a:lvl1pPr>
              <a:defRPr sz="2400"/>
            </a:lvl1pPr>
            <a:lvl2pPr>
              <a:defRPr sz="2000"/>
            </a:lvl2pPr>
            <a:lvl3pPr>
              <a:defRPr sz="1800"/>
            </a:lvl3pPr>
            <a:lvl4pPr marL="912813" indent="-166688">
              <a:defRPr sz="1600"/>
            </a:lvl4pPr>
            <a:lvl5pPr marL="1085850" indent="-174625">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9D4C42D-DE94-3C48-842A-16DDD860E713}" type="datetimeFigureOut">
              <a:rPr lang="en-US" smtClean="0"/>
              <a:pPr/>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5E269-7A9E-D045-A6CD-25A19014BD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9D4C42D-DE94-3C48-842A-16DDD860E713}" type="datetimeFigureOut">
              <a:rPr lang="en-US" smtClean="0"/>
              <a:pPr/>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5E269-7A9E-D045-A6CD-25A19014BD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9D4C42D-DE94-3C48-842A-16DDD860E713}" type="datetimeFigureOut">
              <a:rPr lang="en-US" smtClean="0"/>
              <a:pPr/>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5E269-7A9E-D045-A6CD-25A19014BD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9D4C42D-DE94-3C48-842A-16DDD860E713}"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5E269-7A9E-D045-A6CD-25A19014BD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9D4C42D-DE94-3C48-842A-16DDD860E713}"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5E269-7A9E-D045-A6CD-25A19014BD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12217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1150" y="187353"/>
            <a:ext cx="8822850" cy="103434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3124200" y="64140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82222" y="6422199"/>
            <a:ext cx="517385"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DCA5E269-7A9E-D045-A6CD-25A19014BDA0}" type="slidenum">
              <a:rPr lang="en-US" smtClean="0"/>
              <a:pPr/>
              <a:t>‹#›</a:t>
            </a:fld>
            <a:endParaRPr lang="en-US" dirty="0"/>
          </a:p>
        </p:txBody>
      </p:sp>
      <p:sp>
        <p:nvSpPr>
          <p:cNvPr id="3" name="Text Placeholder 2"/>
          <p:cNvSpPr>
            <a:spLocks noGrp="1"/>
          </p:cNvSpPr>
          <p:nvPr>
            <p:ph type="body" idx="1"/>
          </p:nvPr>
        </p:nvSpPr>
        <p:spPr>
          <a:xfrm>
            <a:off x="282222" y="1467684"/>
            <a:ext cx="8607778" cy="49927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Forth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000" kern="1200">
          <a:solidFill>
            <a:srgbClr val="04306D"/>
          </a:solidFill>
          <a:latin typeface="Palatino"/>
          <a:ea typeface="+mj-ea"/>
          <a:cs typeface="Palatino"/>
        </a:defRPr>
      </a:lvl1pPr>
    </p:titleStyle>
    <p:bodyStyle>
      <a:lvl1pPr marL="225425" indent="-225425" algn="l" defTabSz="457200" rtl="0" eaLnBrk="1" latinLnBrk="0" hangingPunct="1">
        <a:spcBef>
          <a:spcPct val="20000"/>
        </a:spcBef>
        <a:buClr>
          <a:schemeClr val="tx2"/>
        </a:buClr>
        <a:buFont typeface="Wingdings" charset="2"/>
        <a:buChar char="§"/>
        <a:defRPr sz="2800" kern="1200">
          <a:solidFill>
            <a:schemeClr val="accent2">
              <a:lumMod val="50000"/>
            </a:schemeClr>
          </a:solidFill>
          <a:latin typeface="Arial"/>
          <a:ea typeface="+mn-ea"/>
          <a:cs typeface="Arial"/>
        </a:defRPr>
      </a:lvl1pPr>
      <a:lvl2pPr marL="411480" indent="-182563" algn="l" defTabSz="457200" rtl="0" eaLnBrk="1" latinLnBrk="0" hangingPunct="1">
        <a:spcBef>
          <a:spcPts val="200"/>
        </a:spcBef>
        <a:buClr>
          <a:schemeClr val="bg2">
            <a:lumMod val="25000"/>
          </a:schemeClr>
        </a:buClr>
        <a:buSzPct val="100000"/>
        <a:buFont typeface="Arial"/>
        <a:buChar char="•"/>
        <a:defRPr sz="2300" kern="1200">
          <a:solidFill>
            <a:schemeClr val="tx2">
              <a:lumMod val="75000"/>
            </a:schemeClr>
          </a:solidFill>
          <a:latin typeface="Arial"/>
          <a:ea typeface="+mn-ea"/>
          <a:cs typeface="Arial"/>
        </a:defRPr>
      </a:lvl2pPr>
      <a:lvl3pPr marL="688975" indent="-166688" algn="l" defTabSz="457200" rtl="0" eaLnBrk="1" latinLnBrk="0" hangingPunct="1">
        <a:spcBef>
          <a:spcPct val="20000"/>
        </a:spcBef>
        <a:buFont typeface="Lucida Grande"/>
        <a:buChar char="-"/>
        <a:defRPr sz="2000" kern="1200">
          <a:solidFill>
            <a:schemeClr val="tx2">
              <a:lumMod val="75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862013" indent="-174625" algn="l" defTabSz="457200" rtl="0" eaLnBrk="1" latinLnBrk="0" hangingPunct="1">
        <a:spcBef>
          <a:spcPct val="20000"/>
        </a:spcBef>
        <a:buFont typeface="Arial"/>
        <a:buChar char="»"/>
        <a:tabLst/>
        <a:defRPr sz="1800" kern="1200">
          <a:solidFill>
            <a:schemeClr val="tx2">
              <a:lumMod val="7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collegeready.gatesfoundation.org/Learning/CollegeReadinessIndicatorSystem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31719"/>
            <a:ext cx="7360421" cy="2097307"/>
          </a:xfrm>
        </p:spPr>
        <p:txBody>
          <a:bodyPr>
            <a:normAutofit fontScale="90000"/>
          </a:bodyPr>
          <a:lstStyle/>
          <a:p>
            <a:r>
              <a:rPr lang="en-US" sz="4000" dirty="0" smtClean="0"/>
              <a:t>Extending Early Warning Systems to College and Career Readiness: </a:t>
            </a:r>
            <a:br>
              <a:rPr lang="en-US" sz="4000" dirty="0" smtClean="0"/>
            </a:br>
            <a:r>
              <a:rPr lang="en-US" sz="4000" dirty="0" smtClean="0"/>
              <a:t>The CRIS Initiative</a:t>
            </a:r>
            <a:r>
              <a:rPr lang="en-US" dirty="0" smtClean="0"/>
              <a:t/>
            </a:r>
            <a:br>
              <a:rPr lang="en-US" dirty="0" smtClean="0"/>
            </a:br>
            <a:r>
              <a:rPr lang="en-US" sz="2200" dirty="0" smtClean="0"/>
              <a:t>October 21, 2014</a:t>
            </a:r>
            <a:br>
              <a:rPr lang="en-US" sz="2200" dirty="0" smtClean="0"/>
            </a:br>
            <a:r>
              <a:rPr lang="en-US" sz="2200" dirty="0" smtClean="0"/>
              <a:t>Middle School Matters Fall Summit</a:t>
            </a:r>
            <a:br>
              <a:rPr lang="en-US" sz="2200" dirty="0" smtClean="0"/>
            </a:br>
            <a:r>
              <a:rPr lang="en-US" sz="2200" dirty="0" smtClean="0"/>
              <a:t>Dallas, Texas</a:t>
            </a:r>
            <a:br>
              <a:rPr lang="en-US" sz="2200" dirty="0" smtClean="0"/>
            </a:br>
            <a:r>
              <a:rPr lang="en-US" sz="2200" dirty="0" smtClean="0"/>
              <a:t>Angela Romans, Annenberg Institute for School Reform</a:t>
            </a:r>
            <a:br>
              <a:rPr lang="en-US" sz="2200" dirty="0" smtClean="0"/>
            </a:br>
            <a:r>
              <a:rPr lang="en-US" sz="2200" dirty="0" smtClean="0"/>
              <a:t>Linda Johnson, Dallas Independent School District</a:t>
            </a:r>
            <a:endParaRPr lang="en-US" sz="2200" dirty="0"/>
          </a:p>
        </p:txBody>
      </p:sp>
      <p:sp>
        <p:nvSpPr>
          <p:cNvPr id="4" name="TextBox 3"/>
          <p:cNvSpPr txBox="1"/>
          <p:nvPr/>
        </p:nvSpPr>
        <p:spPr>
          <a:xfrm>
            <a:off x="328474" y="5885903"/>
            <a:ext cx="5450889" cy="369332"/>
          </a:xfrm>
          <a:prstGeom prst="rect">
            <a:avLst/>
          </a:prstGeom>
          <a:noFill/>
        </p:spPr>
        <p:txBody>
          <a:bodyPr wrap="square" rtlCol="0">
            <a:spAutoFit/>
          </a:bodyPr>
          <a:lstStyle/>
          <a:p>
            <a:r>
              <a:rPr lang="en-US" dirty="0" smtClean="0">
                <a:latin typeface="Palatino"/>
              </a:rPr>
              <a:t>Supported by the Bill &amp; Melinda Gates Foundation</a:t>
            </a:r>
            <a:endParaRPr lang="en-US" dirty="0">
              <a:latin typeface="Palatin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District-Level Implementation</a:t>
            </a:r>
            <a:endParaRPr lang="en-US" dirty="0"/>
          </a:p>
        </p:txBody>
      </p:sp>
      <p:sp>
        <p:nvSpPr>
          <p:cNvPr id="3" name="Content Placeholder 2"/>
          <p:cNvSpPr>
            <a:spLocks noGrp="1"/>
          </p:cNvSpPr>
          <p:nvPr>
            <p:ph idx="1"/>
          </p:nvPr>
        </p:nvSpPr>
        <p:spPr>
          <a:xfrm>
            <a:off x="282222" y="1242634"/>
            <a:ext cx="8607778" cy="4992757"/>
          </a:xfrm>
        </p:spPr>
        <p:txBody>
          <a:bodyPr>
            <a:noAutofit/>
          </a:bodyPr>
          <a:lstStyle/>
          <a:p>
            <a:pPr marL="0" indent="0">
              <a:buNone/>
            </a:pPr>
            <a:r>
              <a:rPr lang="en-US" sz="2400" b="1" dirty="0" smtClean="0"/>
              <a:t>CRIS Teams</a:t>
            </a:r>
            <a:endParaRPr lang="en-US" sz="2400" b="1" dirty="0"/>
          </a:p>
          <a:p>
            <a:pPr marL="288925" lvl="1" indent="0">
              <a:spcBef>
                <a:spcPct val="20000"/>
              </a:spcBef>
              <a:buClr>
                <a:schemeClr val="tx2"/>
              </a:buClr>
              <a:buSzTx/>
              <a:buNone/>
            </a:pPr>
            <a:r>
              <a:rPr lang="en-US" sz="2400" dirty="0" smtClean="0">
                <a:solidFill>
                  <a:srgbClr val="000000"/>
                </a:solidFill>
              </a:rPr>
              <a:t>Instructional, data and student support staff </a:t>
            </a:r>
            <a:r>
              <a:rPr lang="en-US" sz="2400" dirty="0" smtClean="0">
                <a:solidFill>
                  <a:srgbClr val="000000"/>
                </a:solidFill>
                <a:sym typeface="Wingdings"/>
              </a:rPr>
              <a:t></a:t>
            </a:r>
            <a:r>
              <a:rPr lang="en-US" sz="2400" dirty="0" smtClean="0">
                <a:solidFill>
                  <a:srgbClr val="000000"/>
                </a:solidFill>
              </a:rPr>
              <a:t> indicators</a:t>
            </a:r>
          </a:p>
          <a:p>
            <a:pPr marL="0" indent="0">
              <a:buNone/>
            </a:pPr>
            <a:endParaRPr lang="en-US" sz="2400" b="1" dirty="0" smtClean="0"/>
          </a:p>
          <a:p>
            <a:pPr marL="0" indent="0">
              <a:buNone/>
            </a:pPr>
            <a:r>
              <a:rPr lang="en-US" sz="2400" b="1" dirty="0" smtClean="0"/>
              <a:t>Cycle of Inquiry</a:t>
            </a:r>
            <a:endParaRPr lang="en-US" sz="2400" b="1" dirty="0"/>
          </a:p>
          <a:p>
            <a:pPr marL="288925" indent="0">
              <a:buNone/>
            </a:pPr>
            <a:r>
              <a:rPr lang="en-US" sz="2400" dirty="0" smtClean="0">
                <a:solidFill>
                  <a:schemeClr val="tx1"/>
                </a:solidFill>
              </a:rPr>
              <a:t>Collected and examined tri-level indicator data </a:t>
            </a:r>
          </a:p>
          <a:p>
            <a:pPr marL="0" indent="0">
              <a:buNone/>
            </a:pPr>
            <a:endParaRPr lang="en-US" sz="2400" b="1" dirty="0" smtClean="0"/>
          </a:p>
          <a:p>
            <a:pPr marL="0" indent="0">
              <a:buNone/>
            </a:pPr>
            <a:r>
              <a:rPr lang="en-US" sz="2400" b="1" dirty="0" smtClean="0"/>
              <a:t>Data-Informed Decision Making</a:t>
            </a:r>
          </a:p>
          <a:p>
            <a:pPr marL="298450" lvl="1" indent="0">
              <a:spcAft>
                <a:spcPts val="1200"/>
              </a:spcAft>
              <a:buNone/>
            </a:pPr>
            <a:r>
              <a:rPr lang="en-US" dirty="0" smtClean="0">
                <a:solidFill>
                  <a:srgbClr val="000000"/>
                </a:solidFill>
              </a:rPr>
              <a:t>Informed policy and resource allocation changes</a:t>
            </a:r>
          </a:p>
          <a:p>
            <a:pPr marL="0" indent="0">
              <a:lnSpc>
                <a:spcPct val="50000"/>
              </a:lnSpc>
              <a:buNone/>
            </a:pPr>
            <a:endParaRPr lang="en-US" sz="2400" b="1" dirty="0" smtClean="0"/>
          </a:p>
          <a:p>
            <a:pPr marL="0" indent="0">
              <a:buNone/>
            </a:pPr>
            <a:r>
              <a:rPr lang="en-US" sz="2400" b="1" dirty="0" smtClean="0"/>
              <a:t>Community of Practice</a:t>
            </a:r>
            <a:endParaRPr lang="en-US" sz="2400" b="1" dirty="0"/>
          </a:p>
          <a:p>
            <a:pPr marL="298450" lvl="1" indent="0">
              <a:spcAft>
                <a:spcPts val="1200"/>
              </a:spcAft>
              <a:buNone/>
            </a:pPr>
            <a:r>
              <a:rPr lang="en-US" sz="2400" dirty="0">
                <a:solidFill>
                  <a:srgbClr val="000000"/>
                </a:solidFill>
              </a:rPr>
              <a:t>C</a:t>
            </a:r>
            <a:r>
              <a:rPr lang="en-US" sz="2400" dirty="0" smtClean="0">
                <a:solidFill>
                  <a:srgbClr val="000000"/>
                </a:solidFill>
              </a:rPr>
              <a:t>ross-site </a:t>
            </a:r>
            <a:r>
              <a:rPr lang="en-US" sz="2400" dirty="0" err="1" smtClean="0">
                <a:solidFill>
                  <a:srgbClr val="000000"/>
                </a:solidFill>
              </a:rPr>
              <a:t>convenings</a:t>
            </a:r>
            <a:endParaRPr lang="en-US" sz="1800" dirty="0" smtClean="0"/>
          </a:p>
        </p:txBody>
      </p:sp>
    </p:spTree>
    <p:extLst>
      <p:ext uri="{BB962C8B-B14F-4D97-AF65-F5344CB8AC3E}">
        <p14:creationId xmlns:p14="http://schemas.microsoft.com/office/powerpoint/2010/main" val="3873811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282222" y="1274784"/>
            <a:ext cx="8607778" cy="4992757"/>
          </a:xfrm>
        </p:spPr>
        <p:txBody>
          <a:bodyPr>
            <a:noAutofit/>
          </a:bodyPr>
          <a:lstStyle/>
          <a:p>
            <a:pPr marL="0" indent="0">
              <a:buNone/>
            </a:pPr>
            <a:r>
              <a:rPr lang="en-US" sz="2400" b="1" dirty="0" smtClean="0"/>
              <a:t>Strategic Alignment</a:t>
            </a:r>
            <a:endParaRPr lang="en-US" sz="2400" b="1" dirty="0"/>
          </a:p>
          <a:p>
            <a:pPr marL="288925" lvl="1" indent="0">
              <a:spcBef>
                <a:spcPct val="20000"/>
              </a:spcBef>
              <a:buClr>
                <a:schemeClr val="tx2"/>
              </a:buClr>
              <a:buSzTx/>
              <a:buNone/>
            </a:pPr>
            <a:r>
              <a:rPr lang="en-US" sz="2400" dirty="0" smtClean="0"/>
              <a:t>College </a:t>
            </a:r>
            <a:r>
              <a:rPr lang="en-US" sz="2400" dirty="0"/>
              <a:t>readiness is </a:t>
            </a:r>
            <a:r>
              <a:rPr lang="en-US" sz="2400" dirty="0" smtClean="0"/>
              <a:t>at the center of district’s strategic vision, work </a:t>
            </a:r>
            <a:r>
              <a:rPr lang="en-US" sz="2400" dirty="0"/>
              <a:t>and organizational structure.</a:t>
            </a:r>
          </a:p>
          <a:p>
            <a:pPr marL="0" indent="0">
              <a:buNone/>
            </a:pPr>
            <a:r>
              <a:rPr lang="en-US" sz="2400" b="1" dirty="0" smtClean="0"/>
              <a:t>Equity as Driver</a:t>
            </a:r>
            <a:endParaRPr lang="en-US" sz="2400" b="1" dirty="0"/>
          </a:p>
          <a:p>
            <a:pPr marL="288925" lvl="1" indent="0">
              <a:spcBef>
                <a:spcPct val="20000"/>
              </a:spcBef>
              <a:buClr>
                <a:schemeClr val="tx2"/>
              </a:buClr>
              <a:buSzTx/>
              <a:buNone/>
            </a:pPr>
            <a:r>
              <a:rPr lang="en-US" sz="2400" dirty="0" smtClean="0"/>
              <a:t>Improve college success for historically </a:t>
            </a:r>
            <a:r>
              <a:rPr lang="en-US" sz="2400" dirty="0"/>
              <a:t>underrepresented </a:t>
            </a:r>
            <a:r>
              <a:rPr lang="en-US" sz="2400" dirty="0" smtClean="0"/>
              <a:t>groups -</a:t>
            </a:r>
            <a:r>
              <a:rPr lang="en-US" sz="2400" dirty="0"/>
              <a:t>- low income, racial and ethnic </a:t>
            </a:r>
            <a:r>
              <a:rPr lang="en-US" sz="2400" dirty="0" smtClean="0"/>
              <a:t>minority, males</a:t>
            </a:r>
          </a:p>
          <a:p>
            <a:pPr marL="0" indent="0">
              <a:buNone/>
            </a:pPr>
            <a:r>
              <a:rPr lang="en-US" sz="2400" b="1" dirty="0" smtClean="0"/>
              <a:t>Culture of Data Use</a:t>
            </a:r>
            <a:endParaRPr lang="en-US" sz="2400" b="1" dirty="0"/>
          </a:p>
          <a:p>
            <a:pPr marL="288925" lvl="1" indent="0">
              <a:spcBef>
                <a:spcPct val="20000"/>
              </a:spcBef>
              <a:buClr>
                <a:schemeClr val="tx2"/>
              </a:buClr>
              <a:buSzTx/>
              <a:buNone/>
              <a:tabLst>
                <a:tab pos="176213" algn="l"/>
              </a:tabLst>
            </a:pPr>
            <a:r>
              <a:rPr lang="en-US" sz="2400" dirty="0" smtClean="0"/>
              <a:t>Technical </a:t>
            </a:r>
            <a:r>
              <a:rPr lang="en-US" sz="2400" dirty="0"/>
              <a:t>capacity and time for collaborative inquiry </a:t>
            </a:r>
            <a:r>
              <a:rPr lang="en-US" sz="2400" dirty="0" smtClean="0"/>
              <a:t>through cycle </a:t>
            </a:r>
            <a:r>
              <a:rPr lang="en-US" sz="2400" dirty="0"/>
              <a:t>of inquiry</a:t>
            </a:r>
            <a:r>
              <a:rPr lang="en-US" sz="2400" dirty="0" smtClean="0"/>
              <a:t>.</a:t>
            </a:r>
          </a:p>
          <a:p>
            <a:pPr marL="0" indent="0">
              <a:buNone/>
            </a:pPr>
            <a:r>
              <a:rPr lang="en-US" sz="2400" b="1" dirty="0" smtClean="0"/>
              <a:t>Power of Partnership</a:t>
            </a:r>
            <a:endParaRPr lang="en-US" sz="2400" b="1" dirty="0"/>
          </a:p>
          <a:p>
            <a:pPr marL="298450" lvl="1" indent="0">
              <a:spcAft>
                <a:spcPts val="1200"/>
              </a:spcAft>
              <a:buNone/>
            </a:pPr>
            <a:r>
              <a:rPr lang="en-US" sz="2400" dirty="0" smtClean="0"/>
              <a:t>Collaborations with CBOs, higher </a:t>
            </a:r>
            <a:r>
              <a:rPr lang="en-US" sz="2400" dirty="0" err="1" smtClean="0"/>
              <a:t>ed</a:t>
            </a:r>
            <a:r>
              <a:rPr lang="en-US" sz="2400" dirty="0" smtClean="0"/>
              <a:t> institutions and other external partners focused on college knowledge and academic tenacity dimensions of readiness.</a:t>
            </a:r>
            <a:endParaRPr lang="en-US" sz="2400" dirty="0"/>
          </a:p>
          <a:p>
            <a:pPr marL="298450" lvl="1" indent="0">
              <a:spcAft>
                <a:spcPts val="1200"/>
              </a:spcAft>
              <a:buNone/>
            </a:pPr>
            <a:endParaRPr lang="en-US" sz="1800" dirty="0" smtClean="0"/>
          </a:p>
        </p:txBody>
      </p:sp>
    </p:spTree>
    <p:extLst>
      <p:ext uri="{BB962C8B-B14F-4D97-AF65-F5344CB8AC3E}">
        <p14:creationId xmlns:p14="http://schemas.microsoft.com/office/powerpoint/2010/main" val="1285080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Dallas Independent School District </a:t>
            </a:r>
            <a:br>
              <a:rPr lang="en-US" dirty="0" smtClean="0"/>
            </a:br>
            <a:r>
              <a:rPr lang="en-US" dirty="0" smtClean="0"/>
              <a:t>		</a:t>
            </a:r>
            <a:endParaRPr lang="en-US" dirty="0"/>
          </a:p>
        </p:txBody>
      </p:sp>
    </p:spTree>
    <p:extLst>
      <p:ext uri="{BB962C8B-B14F-4D97-AF65-F5344CB8AC3E}">
        <p14:creationId xmlns:p14="http://schemas.microsoft.com/office/powerpoint/2010/main" val="2565945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CRIS Framework</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1297534"/>
            <a:ext cx="9144000" cy="4874666"/>
          </a:xfrm>
          <a:prstGeom prst="rect">
            <a:avLst/>
          </a:prstGeom>
          <a:noFill/>
          <a:ln w="9525">
            <a:noFill/>
            <a:miter lim="800000"/>
            <a:headEnd/>
            <a:tailEnd/>
          </a:ln>
          <a:effectLst/>
        </p:spPr>
      </p:pic>
    </p:spTree>
    <p:extLst>
      <p:ext uri="{BB962C8B-B14F-4D97-AF65-F5344CB8AC3E}">
        <p14:creationId xmlns:p14="http://schemas.microsoft.com/office/powerpoint/2010/main" val="3083928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 Framework in Action</a:t>
            </a:r>
            <a:endParaRPr lang="en-US" dirty="0"/>
          </a:p>
        </p:txBody>
      </p:sp>
      <p:sp>
        <p:nvSpPr>
          <p:cNvPr id="3" name="Content Placeholder 2"/>
          <p:cNvSpPr>
            <a:spLocks noGrp="1"/>
          </p:cNvSpPr>
          <p:nvPr>
            <p:ph idx="1"/>
          </p:nvPr>
        </p:nvSpPr>
        <p:spPr>
          <a:xfrm>
            <a:off x="282222" y="1467684"/>
            <a:ext cx="8607778" cy="5159453"/>
          </a:xfrm>
        </p:spPr>
        <p:txBody>
          <a:bodyPr>
            <a:normAutofit fontScale="92500" lnSpcReduction="10000"/>
          </a:bodyPr>
          <a:lstStyle/>
          <a:p>
            <a:r>
              <a:rPr lang="en-US" dirty="0" smtClean="0"/>
              <a:t>Dallas ISD identified CR indicators based on analyses of 75,000 graduates 1998-2003</a:t>
            </a:r>
          </a:p>
          <a:p>
            <a:pPr lvl="2"/>
            <a:r>
              <a:rPr lang="en-US" dirty="0" smtClean="0"/>
              <a:t>Based initial 2009 CRIS model on CCSR, AISR, Conley/EPIC work</a:t>
            </a:r>
          </a:p>
          <a:p>
            <a:pPr lvl="2"/>
            <a:r>
              <a:rPr lang="en-US" dirty="0" smtClean="0"/>
              <a:t>Significant relationships indicated between HS data and future college enrollment and completion (NSC data)</a:t>
            </a:r>
          </a:p>
          <a:p>
            <a:pPr lvl="4"/>
            <a:r>
              <a:rPr lang="en-US" sz="2200" dirty="0" smtClean="0">
                <a:solidFill>
                  <a:schemeClr val="accent2">
                    <a:lumMod val="50000"/>
                  </a:schemeClr>
                </a:solidFill>
              </a:rPr>
              <a:t>GPA, exposure to rigor (AP; grad plan; magnet enrollment); ACT and SAT scores; age at HS graduation; gender; and ethnicity</a:t>
            </a:r>
          </a:p>
          <a:p>
            <a:pPr lvl="5"/>
            <a:r>
              <a:rPr lang="en-US" sz="2600" dirty="0" smtClean="0">
                <a:solidFill>
                  <a:schemeClr val="accent2">
                    <a:lumMod val="50000"/>
                  </a:schemeClr>
                </a:solidFill>
              </a:rPr>
              <a:t>College grads:  ACT = 19.6;  SAT = 973</a:t>
            </a:r>
          </a:p>
          <a:p>
            <a:pPr lvl="5">
              <a:buNone/>
            </a:pPr>
            <a:endParaRPr lang="en-US" dirty="0" smtClean="0"/>
          </a:p>
          <a:p>
            <a:r>
              <a:rPr lang="en-US" dirty="0" smtClean="0"/>
              <a:t>Develop baseline data to determine effects of change</a:t>
            </a:r>
          </a:p>
          <a:p>
            <a:pPr lvl="2"/>
            <a:r>
              <a:rPr lang="en-US" dirty="0" smtClean="0"/>
              <a:t>1998 to 2003:   15% of high school graduates completed college</a:t>
            </a:r>
          </a:p>
          <a:p>
            <a:pPr lvl="2"/>
            <a:r>
              <a:rPr lang="en-US" dirty="0" smtClean="0"/>
              <a:t>Class of 2007:  19% of high school graduates completed college</a:t>
            </a:r>
          </a:p>
          <a:p>
            <a:pPr lvl="2">
              <a:buNone/>
            </a:pPr>
            <a:endParaRPr lang="en-US" dirty="0" smtClean="0"/>
          </a:p>
          <a:p>
            <a:r>
              <a:rPr lang="en-US" dirty="0" smtClean="0"/>
              <a:t>Communicate outputs and outcomes </a:t>
            </a:r>
            <a:endParaRPr lang="en-US" dirty="0"/>
          </a:p>
        </p:txBody>
      </p:sp>
    </p:spTree>
    <p:extLst>
      <p:ext uri="{BB962C8B-B14F-4D97-AF65-F5344CB8AC3E}">
        <p14:creationId xmlns:p14="http://schemas.microsoft.com/office/powerpoint/2010/main" val="244544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School CRIS Indicators</a:t>
            </a:r>
            <a:endParaRPr lang="en-US" dirty="0"/>
          </a:p>
        </p:txBody>
      </p:sp>
      <p:sp>
        <p:nvSpPr>
          <p:cNvPr id="3" name="Content Placeholder 2"/>
          <p:cNvSpPr>
            <a:spLocks noGrp="1"/>
          </p:cNvSpPr>
          <p:nvPr>
            <p:ph idx="1"/>
          </p:nvPr>
        </p:nvSpPr>
        <p:spPr/>
        <p:txBody>
          <a:bodyPr/>
          <a:lstStyle/>
          <a:p>
            <a:r>
              <a:rPr lang="en-US" dirty="0" smtClean="0"/>
              <a:t>Middle School Teacher Focus Groups</a:t>
            </a:r>
          </a:p>
          <a:p>
            <a:pPr lvl="2"/>
            <a:r>
              <a:rPr lang="en-US" dirty="0" smtClean="0"/>
              <a:t>Funded by Bill and Melinda Gates Foundation CRIS II grant (Dallas and San Jose)</a:t>
            </a:r>
          </a:p>
          <a:p>
            <a:pPr lvl="2"/>
            <a:r>
              <a:rPr lang="en-US" dirty="0" smtClean="0"/>
              <a:t>Four middle schools meet with Dallas ISD staff to pilot use of MS CRIS Indicators (Quintanilla, Edison, Stockard, and Richards)</a:t>
            </a:r>
          </a:p>
          <a:p>
            <a:r>
              <a:rPr lang="en-US" dirty="0" smtClean="0"/>
              <a:t>Convert Dropout Early Warning System (DEWS) to CRIS for grades 6-12</a:t>
            </a:r>
          </a:p>
          <a:p>
            <a:pPr lvl="2"/>
            <a:r>
              <a:rPr lang="en-US" dirty="0" smtClean="0"/>
              <a:t>Housed in MyData Portal for easy access</a:t>
            </a:r>
          </a:p>
          <a:p>
            <a:pPr lvl="2"/>
            <a:r>
              <a:rPr lang="en-US" dirty="0" smtClean="0"/>
              <a:t>Same as CRIS High School Indicators</a:t>
            </a:r>
          </a:p>
          <a:p>
            <a:pPr lvl="3"/>
            <a:r>
              <a:rPr lang="en-US" i="1" dirty="0" smtClean="0"/>
              <a:t>Grades</a:t>
            </a:r>
          </a:p>
          <a:p>
            <a:pPr lvl="3"/>
            <a:r>
              <a:rPr lang="en-US" i="1" dirty="0" smtClean="0"/>
              <a:t>Course Failures</a:t>
            </a:r>
          </a:p>
          <a:p>
            <a:pPr lvl="3"/>
            <a:r>
              <a:rPr lang="en-US" i="1" dirty="0" smtClean="0"/>
              <a:t>Attendance</a:t>
            </a:r>
          </a:p>
          <a:p>
            <a:pPr lvl="3"/>
            <a:r>
              <a:rPr lang="en-US" i="1" dirty="0" smtClean="0"/>
              <a:t>Disciplinary </a:t>
            </a:r>
          </a:p>
          <a:p>
            <a:pPr lvl="2"/>
            <a:endParaRPr lang="en-US" dirty="0"/>
          </a:p>
        </p:txBody>
      </p:sp>
    </p:spTree>
    <p:extLst>
      <p:ext uri="{BB962C8B-B14F-4D97-AF65-F5344CB8AC3E}">
        <p14:creationId xmlns:p14="http://schemas.microsoft.com/office/powerpoint/2010/main" val="4250744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Middle School Prepares for College-Level Work</a:t>
            </a:r>
            <a:endParaRPr lang="en-US" dirty="0"/>
          </a:p>
        </p:txBody>
      </p:sp>
      <p:sp>
        <p:nvSpPr>
          <p:cNvPr id="4" name="Content Placeholder 3"/>
          <p:cNvSpPr>
            <a:spLocks noGrp="1"/>
          </p:cNvSpPr>
          <p:nvPr>
            <p:ph idx="1"/>
          </p:nvPr>
        </p:nvSpPr>
        <p:spPr/>
        <p:txBody>
          <a:bodyPr>
            <a:normAutofit/>
          </a:bodyPr>
          <a:lstStyle/>
          <a:p>
            <a:r>
              <a:rPr lang="en-US" dirty="0" smtClean="0"/>
              <a:t>Advanced Academics</a:t>
            </a:r>
          </a:p>
          <a:p>
            <a:pPr lvl="2"/>
            <a:r>
              <a:rPr lang="en-US" dirty="0" smtClean="0"/>
              <a:t>Nearly 19,000 AP exams taken in 2014 in Dallas ISD high schools</a:t>
            </a:r>
          </a:p>
          <a:p>
            <a:pPr lvl="3"/>
            <a:r>
              <a:rPr lang="en-US" i="1" dirty="0" smtClean="0"/>
              <a:t>Prepare in Middle School with high school credit/pre-AP/MYP</a:t>
            </a:r>
          </a:p>
          <a:p>
            <a:pPr lvl="2"/>
            <a:endParaRPr lang="en-US" dirty="0" smtClean="0"/>
          </a:p>
          <a:p>
            <a:pPr lvl="2"/>
            <a:r>
              <a:rPr lang="en-US" dirty="0" smtClean="0"/>
              <a:t>Dual Credit course enrollment continues to rise</a:t>
            </a:r>
          </a:p>
          <a:p>
            <a:pPr lvl="2"/>
            <a:endParaRPr lang="en-US" dirty="0" smtClean="0"/>
          </a:p>
          <a:p>
            <a:pPr lvl="2"/>
            <a:r>
              <a:rPr lang="en-US" dirty="0" smtClean="0"/>
              <a:t>Dallas ISD starts new “National Merit” cohort of 7</a:t>
            </a:r>
            <a:r>
              <a:rPr lang="en-US" baseline="30000" dirty="0" smtClean="0"/>
              <a:t>th</a:t>
            </a:r>
            <a:r>
              <a:rPr lang="en-US" dirty="0" smtClean="0"/>
              <a:t> to 10</a:t>
            </a:r>
            <a:r>
              <a:rPr lang="en-US" baseline="30000" dirty="0" smtClean="0"/>
              <a:t>th</a:t>
            </a:r>
            <a:r>
              <a:rPr lang="en-US" dirty="0" smtClean="0"/>
              <a:t> graders to receive special enrichment and test prep programs</a:t>
            </a:r>
          </a:p>
          <a:p>
            <a:pPr lvl="3"/>
            <a:r>
              <a:rPr lang="en-US" dirty="0" smtClean="0"/>
              <a:t>Reactivate Duke TIP program for top 5% of 7</a:t>
            </a:r>
            <a:r>
              <a:rPr lang="en-US" baseline="30000" dirty="0" smtClean="0"/>
              <a:t>th</a:t>
            </a:r>
            <a:r>
              <a:rPr lang="en-US" dirty="0" smtClean="0"/>
              <a:t> and 8</a:t>
            </a:r>
            <a:r>
              <a:rPr lang="en-US" baseline="30000" dirty="0" smtClean="0"/>
              <a:t>th</a:t>
            </a:r>
            <a:r>
              <a:rPr lang="en-US" dirty="0" smtClean="0"/>
              <a:t> graders</a:t>
            </a:r>
          </a:p>
          <a:p>
            <a:pPr lvl="3"/>
            <a:r>
              <a:rPr lang="en-US" dirty="0" smtClean="0"/>
              <a:t>Access to TexPREP and other middle-high school advanced programs</a:t>
            </a:r>
          </a:p>
          <a:p>
            <a:pPr lvl="2"/>
            <a:endParaRPr lang="en-US" dirty="0" smtClean="0"/>
          </a:p>
        </p:txBody>
      </p:sp>
    </p:spTree>
    <p:extLst>
      <p:ext uri="{BB962C8B-B14F-4D97-AF65-F5344CB8AC3E}">
        <p14:creationId xmlns:p14="http://schemas.microsoft.com/office/powerpoint/2010/main" val="1757235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College To Career System</a:t>
            </a:r>
            <a:endParaRPr lang="en-US" dirty="0"/>
          </a:p>
        </p:txBody>
      </p:sp>
      <p:pic>
        <p:nvPicPr>
          <p:cNvPr id="1026" name="Picture 2" descr="C:\Users\lindjohnson\Desktop\CCR Miscellaneous\CCR System (2).PNG"/>
          <p:cNvPicPr>
            <a:picLocks noChangeAspect="1" noChangeArrowheads="1"/>
          </p:cNvPicPr>
          <p:nvPr/>
        </p:nvPicPr>
        <p:blipFill>
          <a:blip r:embed="rId2"/>
          <a:srcRect/>
          <a:stretch>
            <a:fillRect/>
          </a:stretch>
        </p:blipFill>
        <p:spPr bwMode="auto">
          <a:xfrm>
            <a:off x="508560" y="1572452"/>
            <a:ext cx="7633007" cy="4750873"/>
          </a:xfrm>
          <a:prstGeom prst="rect">
            <a:avLst/>
          </a:prstGeom>
          <a:noFill/>
        </p:spPr>
      </p:pic>
    </p:spTree>
    <p:extLst>
      <p:ext uri="{BB962C8B-B14F-4D97-AF65-F5344CB8AC3E}">
        <p14:creationId xmlns:p14="http://schemas.microsoft.com/office/powerpoint/2010/main" val="2306767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Middle School Prepares for Career-Level Work</a:t>
            </a:r>
            <a:endParaRPr lang="en-US" dirty="0"/>
          </a:p>
        </p:txBody>
      </p:sp>
      <p:sp>
        <p:nvSpPr>
          <p:cNvPr id="3" name="Content Placeholder 2"/>
          <p:cNvSpPr>
            <a:spLocks noGrp="1"/>
          </p:cNvSpPr>
          <p:nvPr>
            <p:ph idx="1"/>
          </p:nvPr>
        </p:nvSpPr>
        <p:spPr/>
        <p:txBody>
          <a:bodyPr/>
          <a:lstStyle/>
          <a:p>
            <a:r>
              <a:rPr lang="en-US" dirty="0" smtClean="0"/>
              <a:t>House Bill 5:  Focus on College to Career</a:t>
            </a:r>
          </a:p>
          <a:p>
            <a:pPr lvl="2"/>
            <a:r>
              <a:rPr lang="en-US" dirty="0" smtClean="0"/>
              <a:t>Texas House Bill 5 supports aligned state data systems</a:t>
            </a:r>
          </a:p>
          <a:p>
            <a:pPr lvl="3"/>
            <a:r>
              <a:rPr lang="en-US" i="1" dirty="0" smtClean="0"/>
              <a:t>Dallas ISD building data system with college and career outcomes</a:t>
            </a:r>
          </a:p>
          <a:p>
            <a:r>
              <a:rPr lang="en-US" dirty="0" smtClean="0"/>
              <a:t>Endorsements</a:t>
            </a:r>
          </a:p>
          <a:p>
            <a:pPr lvl="2"/>
            <a:r>
              <a:rPr lang="en-US" dirty="0" smtClean="0"/>
              <a:t>Selected by all 9</a:t>
            </a:r>
            <a:r>
              <a:rPr lang="en-US" baseline="30000" dirty="0" smtClean="0"/>
              <a:t>th</a:t>
            </a:r>
            <a:r>
              <a:rPr lang="en-US" dirty="0" smtClean="0"/>
              <a:t> grade students</a:t>
            </a:r>
          </a:p>
          <a:p>
            <a:pPr lvl="2"/>
            <a:r>
              <a:rPr lang="en-US" dirty="0" smtClean="0"/>
              <a:t>Five Endorsement Areas</a:t>
            </a:r>
          </a:p>
          <a:p>
            <a:pPr lvl="3"/>
            <a:r>
              <a:rPr lang="en-US" dirty="0" smtClean="0"/>
              <a:t>STEM (including CTE)</a:t>
            </a:r>
          </a:p>
          <a:p>
            <a:pPr lvl="3"/>
            <a:r>
              <a:rPr lang="en-US" dirty="0" smtClean="0"/>
              <a:t>Business and Industry (all CTE)</a:t>
            </a:r>
          </a:p>
          <a:p>
            <a:pPr lvl="3"/>
            <a:r>
              <a:rPr lang="en-US" dirty="0" smtClean="0"/>
              <a:t>Public Services (including CTE)</a:t>
            </a:r>
          </a:p>
          <a:p>
            <a:pPr lvl="3"/>
            <a:r>
              <a:rPr lang="en-US" dirty="0" smtClean="0"/>
              <a:t>Arts and Humanities</a:t>
            </a:r>
          </a:p>
          <a:p>
            <a:pPr lvl="3"/>
            <a:r>
              <a:rPr lang="en-US" dirty="0" smtClean="0"/>
              <a:t>Multidisciplinary Studies (including CTE)</a:t>
            </a:r>
          </a:p>
        </p:txBody>
      </p:sp>
    </p:spTree>
    <p:extLst>
      <p:ext uri="{BB962C8B-B14F-4D97-AF65-F5344CB8AC3E}">
        <p14:creationId xmlns:p14="http://schemas.microsoft.com/office/powerpoint/2010/main" val="3493205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83757365"/>
              </p:ext>
            </p:extLst>
          </p:nvPr>
        </p:nvGraphicFramePr>
        <p:xfrm>
          <a:off x="162963" y="1358020"/>
          <a:ext cx="8686800" cy="5080805"/>
        </p:xfrm>
        <a:graphic>
          <a:graphicData uri="http://schemas.openxmlformats.org/drawingml/2006/table">
            <a:tbl>
              <a:tblPr>
                <a:tableStyleId>{5DA37D80-6434-44D0-A028-1B22A696006F}</a:tableStyleId>
              </a:tblPr>
              <a:tblGrid>
                <a:gridCol w="1737360"/>
                <a:gridCol w="1737360"/>
                <a:gridCol w="1737360"/>
                <a:gridCol w="1737360"/>
                <a:gridCol w="1737360"/>
              </a:tblGrid>
              <a:tr h="1240325">
                <a:tc>
                  <a:txBody>
                    <a:bodyPr/>
                    <a:lstStyle/>
                    <a:p>
                      <a:pPr marL="0" marR="0" algn="ctr">
                        <a:lnSpc>
                          <a:spcPct val="107000"/>
                        </a:lnSpc>
                        <a:spcBef>
                          <a:spcPts val="0"/>
                        </a:spcBef>
                        <a:spcAft>
                          <a:spcPts val="0"/>
                        </a:spcAft>
                      </a:pPr>
                      <a:r>
                        <a:rPr lang="en-US" sz="2000" b="1" dirty="0" smtClean="0">
                          <a:solidFill>
                            <a:schemeClr val="accent2">
                              <a:lumMod val="75000"/>
                            </a:schemeClr>
                          </a:solidFill>
                        </a:rPr>
                        <a:t>STEM</a:t>
                      </a:r>
                    </a:p>
                    <a:p>
                      <a:pPr marL="0" marR="0" algn="ctr">
                        <a:lnSpc>
                          <a:spcPct val="107000"/>
                        </a:lnSpc>
                        <a:spcBef>
                          <a:spcPts val="0"/>
                        </a:spcBef>
                        <a:spcAft>
                          <a:spcPts val="0"/>
                        </a:spcAft>
                      </a:pPr>
                      <a:r>
                        <a:rPr lang="en-US" sz="1400" b="1" dirty="0" smtClean="0">
                          <a:solidFill>
                            <a:schemeClr val="accent2">
                              <a:lumMod val="75000"/>
                            </a:schemeClr>
                          </a:solidFill>
                          <a:latin typeface="Calibri"/>
                          <a:ea typeface="Calibri"/>
                          <a:cs typeface="Times New Roman"/>
                        </a:rPr>
                        <a:t>(Algebra II, Chemistry and Physics required for ALL STEM Endorsements)</a:t>
                      </a:r>
                      <a:endParaRPr lang="en-US" sz="1400" b="1" dirty="0">
                        <a:solidFill>
                          <a:schemeClr val="accent2">
                            <a:lumMod val="75000"/>
                          </a:schemeClr>
                        </a:solidFill>
                        <a:latin typeface="Calibri"/>
                        <a:ea typeface="Calibri"/>
                        <a:cs typeface="Times New Roman"/>
                      </a:endParaRPr>
                    </a:p>
                  </a:txBody>
                  <a:tcPr marL="59477" marR="59477" marT="0" marB="0" anchor="b">
                    <a:solidFill>
                      <a:schemeClr val="accent2">
                        <a:lumMod val="20000"/>
                        <a:lumOff val="80000"/>
                      </a:schemeClr>
                    </a:solidFill>
                  </a:tcPr>
                </a:tc>
                <a:tc>
                  <a:txBody>
                    <a:bodyPr/>
                    <a:lstStyle/>
                    <a:p>
                      <a:pPr marL="0" marR="0" algn="ctr">
                        <a:lnSpc>
                          <a:spcPct val="107000"/>
                        </a:lnSpc>
                        <a:spcBef>
                          <a:spcPts val="0"/>
                        </a:spcBef>
                        <a:spcAft>
                          <a:spcPts val="0"/>
                        </a:spcAft>
                      </a:pPr>
                      <a:r>
                        <a:rPr lang="en-US" sz="1800" b="1" dirty="0">
                          <a:solidFill>
                            <a:schemeClr val="accent2">
                              <a:lumMod val="75000"/>
                            </a:schemeClr>
                          </a:solidFill>
                        </a:rPr>
                        <a:t>BUSINESS </a:t>
                      </a:r>
                      <a:endParaRPr lang="en-US" sz="1800" b="1" dirty="0" smtClean="0">
                        <a:solidFill>
                          <a:schemeClr val="accent2">
                            <a:lumMod val="75000"/>
                          </a:schemeClr>
                        </a:solidFill>
                      </a:endParaRPr>
                    </a:p>
                    <a:p>
                      <a:pPr marL="0" marR="0" algn="ctr">
                        <a:lnSpc>
                          <a:spcPct val="107000"/>
                        </a:lnSpc>
                        <a:spcBef>
                          <a:spcPts val="0"/>
                        </a:spcBef>
                        <a:spcAft>
                          <a:spcPts val="0"/>
                        </a:spcAft>
                      </a:pPr>
                      <a:r>
                        <a:rPr lang="en-US" sz="1800" b="1" dirty="0" smtClean="0">
                          <a:solidFill>
                            <a:schemeClr val="accent2">
                              <a:lumMod val="75000"/>
                            </a:schemeClr>
                          </a:solidFill>
                        </a:rPr>
                        <a:t>and </a:t>
                      </a:r>
                    </a:p>
                    <a:p>
                      <a:pPr marL="0" marR="0" algn="ctr">
                        <a:lnSpc>
                          <a:spcPct val="107000"/>
                        </a:lnSpc>
                        <a:spcBef>
                          <a:spcPts val="0"/>
                        </a:spcBef>
                        <a:spcAft>
                          <a:spcPts val="0"/>
                        </a:spcAft>
                      </a:pPr>
                      <a:r>
                        <a:rPr lang="en-US" sz="1800" b="1" dirty="0" smtClean="0">
                          <a:solidFill>
                            <a:schemeClr val="accent2">
                              <a:lumMod val="75000"/>
                            </a:schemeClr>
                          </a:solidFill>
                        </a:rPr>
                        <a:t>INDUSTRY</a:t>
                      </a:r>
                      <a:endParaRPr lang="en-US" sz="1800" b="1" dirty="0">
                        <a:solidFill>
                          <a:schemeClr val="accent2">
                            <a:lumMod val="75000"/>
                          </a:schemeClr>
                        </a:solidFill>
                        <a:latin typeface="Calibri"/>
                        <a:ea typeface="Calibri"/>
                        <a:cs typeface="Times New Roman"/>
                      </a:endParaRPr>
                    </a:p>
                  </a:txBody>
                  <a:tcPr marL="59477" marR="59477" marT="0" marB="0" anchor="b">
                    <a:solidFill>
                      <a:schemeClr val="accent2">
                        <a:lumMod val="20000"/>
                        <a:lumOff val="80000"/>
                      </a:schemeClr>
                    </a:solidFill>
                  </a:tcPr>
                </a:tc>
                <a:tc>
                  <a:txBody>
                    <a:bodyPr/>
                    <a:lstStyle/>
                    <a:p>
                      <a:pPr marL="0" marR="0" algn="ctr">
                        <a:lnSpc>
                          <a:spcPct val="107000"/>
                        </a:lnSpc>
                        <a:spcBef>
                          <a:spcPts val="0"/>
                        </a:spcBef>
                        <a:spcAft>
                          <a:spcPts val="0"/>
                        </a:spcAft>
                      </a:pPr>
                      <a:r>
                        <a:rPr lang="en-US" sz="1800" b="1" dirty="0">
                          <a:solidFill>
                            <a:schemeClr val="accent2">
                              <a:lumMod val="75000"/>
                            </a:schemeClr>
                          </a:solidFill>
                        </a:rPr>
                        <a:t>PUBLIC </a:t>
                      </a:r>
                      <a:endParaRPr lang="en-US" sz="1800" b="1" dirty="0" smtClean="0">
                        <a:solidFill>
                          <a:schemeClr val="accent2">
                            <a:lumMod val="75000"/>
                          </a:schemeClr>
                        </a:solidFill>
                      </a:endParaRPr>
                    </a:p>
                    <a:p>
                      <a:pPr marL="0" marR="0" algn="ctr">
                        <a:lnSpc>
                          <a:spcPct val="107000"/>
                        </a:lnSpc>
                        <a:spcBef>
                          <a:spcPts val="0"/>
                        </a:spcBef>
                        <a:spcAft>
                          <a:spcPts val="0"/>
                        </a:spcAft>
                      </a:pPr>
                      <a:r>
                        <a:rPr lang="en-US" sz="1800" b="1" dirty="0" smtClean="0">
                          <a:solidFill>
                            <a:schemeClr val="accent2">
                              <a:lumMod val="75000"/>
                            </a:schemeClr>
                          </a:solidFill>
                        </a:rPr>
                        <a:t>SERVICES</a:t>
                      </a:r>
                      <a:endParaRPr lang="en-US" sz="1800" b="1" dirty="0">
                        <a:solidFill>
                          <a:schemeClr val="accent2">
                            <a:lumMod val="75000"/>
                          </a:schemeClr>
                        </a:solidFill>
                        <a:latin typeface="Calibri"/>
                        <a:ea typeface="Calibri"/>
                        <a:cs typeface="Times New Roman"/>
                      </a:endParaRPr>
                    </a:p>
                  </a:txBody>
                  <a:tcPr marL="59477" marR="59477" marT="0" marB="0" anchor="b">
                    <a:solidFill>
                      <a:schemeClr val="accent2">
                        <a:lumMod val="20000"/>
                        <a:lumOff val="80000"/>
                      </a:schemeClr>
                    </a:solidFill>
                  </a:tcPr>
                </a:tc>
                <a:tc>
                  <a:txBody>
                    <a:bodyPr/>
                    <a:lstStyle/>
                    <a:p>
                      <a:pPr marL="192405" marR="0" algn="ctr">
                        <a:lnSpc>
                          <a:spcPct val="107000"/>
                        </a:lnSpc>
                        <a:spcBef>
                          <a:spcPts val="0"/>
                        </a:spcBef>
                        <a:spcAft>
                          <a:spcPts val="0"/>
                        </a:spcAft>
                      </a:pPr>
                      <a:r>
                        <a:rPr lang="en-US" sz="1800" b="1" dirty="0">
                          <a:solidFill>
                            <a:schemeClr val="accent2">
                              <a:lumMod val="75000"/>
                            </a:schemeClr>
                          </a:solidFill>
                        </a:rPr>
                        <a:t>ARTS </a:t>
                      </a:r>
                      <a:endParaRPr lang="en-US" sz="1800" b="1" dirty="0" smtClean="0">
                        <a:solidFill>
                          <a:schemeClr val="accent2">
                            <a:lumMod val="75000"/>
                          </a:schemeClr>
                        </a:solidFill>
                      </a:endParaRPr>
                    </a:p>
                    <a:p>
                      <a:pPr marL="192405" marR="0" algn="ctr">
                        <a:lnSpc>
                          <a:spcPct val="107000"/>
                        </a:lnSpc>
                        <a:spcBef>
                          <a:spcPts val="0"/>
                        </a:spcBef>
                        <a:spcAft>
                          <a:spcPts val="0"/>
                        </a:spcAft>
                      </a:pPr>
                      <a:r>
                        <a:rPr lang="en-US" sz="1800" b="1" dirty="0" smtClean="0">
                          <a:solidFill>
                            <a:schemeClr val="accent2">
                              <a:lumMod val="75000"/>
                            </a:schemeClr>
                          </a:solidFill>
                        </a:rPr>
                        <a:t>and </a:t>
                      </a:r>
                      <a:r>
                        <a:rPr lang="en-US" sz="1800" b="1" dirty="0">
                          <a:solidFill>
                            <a:schemeClr val="accent2">
                              <a:lumMod val="75000"/>
                            </a:schemeClr>
                          </a:solidFill>
                        </a:rPr>
                        <a:t>HUMANITIES</a:t>
                      </a:r>
                      <a:endParaRPr lang="en-US" sz="1800" b="1" dirty="0">
                        <a:solidFill>
                          <a:schemeClr val="accent2">
                            <a:lumMod val="75000"/>
                          </a:schemeClr>
                        </a:solidFill>
                        <a:latin typeface="Calibri"/>
                        <a:ea typeface="Calibri"/>
                        <a:cs typeface="Times New Roman"/>
                      </a:endParaRPr>
                    </a:p>
                  </a:txBody>
                  <a:tcPr marL="59477" marR="59477" marT="0" marB="0" anchor="b">
                    <a:solidFill>
                      <a:schemeClr val="accent2">
                        <a:lumMod val="20000"/>
                        <a:lumOff val="80000"/>
                      </a:schemeClr>
                    </a:solidFill>
                  </a:tcPr>
                </a:tc>
                <a:tc>
                  <a:txBody>
                    <a:bodyPr/>
                    <a:lstStyle/>
                    <a:p>
                      <a:pPr marL="0" marR="0" algn="ctr">
                        <a:lnSpc>
                          <a:spcPct val="107000"/>
                        </a:lnSpc>
                        <a:spcBef>
                          <a:spcPts val="0"/>
                        </a:spcBef>
                        <a:spcAft>
                          <a:spcPts val="800"/>
                        </a:spcAft>
                      </a:pPr>
                      <a:r>
                        <a:rPr lang="en-US" sz="1800" b="1" dirty="0" smtClean="0">
                          <a:solidFill>
                            <a:schemeClr val="accent2">
                              <a:lumMod val="75000"/>
                            </a:schemeClr>
                          </a:solidFill>
                        </a:rPr>
                        <a:t>MULTI-DISCIPLINARY </a:t>
                      </a:r>
                      <a:r>
                        <a:rPr lang="en-US" sz="1800" b="1" dirty="0">
                          <a:solidFill>
                            <a:schemeClr val="accent2">
                              <a:lumMod val="75000"/>
                            </a:schemeClr>
                          </a:solidFill>
                        </a:rPr>
                        <a:t>STUDIES</a:t>
                      </a:r>
                      <a:endParaRPr lang="en-US" sz="1800" b="1" dirty="0">
                        <a:solidFill>
                          <a:schemeClr val="accent2">
                            <a:lumMod val="75000"/>
                          </a:schemeClr>
                        </a:solidFill>
                        <a:latin typeface="Calibri"/>
                        <a:ea typeface="Calibri"/>
                        <a:cs typeface="Times New Roman"/>
                      </a:endParaRPr>
                    </a:p>
                  </a:txBody>
                  <a:tcPr marL="59477" marR="59477" marT="0" marB="0" anchor="b">
                    <a:solidFill>
                      <a:schemeClr val="accent2">
                        <a:lumMod val="20000"/>
                        <a:lumOff val="80000"/>
                      </a:schemeClr>
                    </a:solidFill>
                  </a:tcPr>
                </a:tc>
              </a:tr>
              <a:tr h="3821817">
                <a:tc>
                  <a:txBody>
                    <a:bodyPr/>
                    <a:lstStyle/>
                    <a:p>
                      <a:pPr marL="0" marR="217170">
                        <a:lnSpc>
                          <a:spcPct val="107000"/>
                        </a:lnSpc>
                        <a:spcBef>
                          <a:spcPts val="0"/>
                        </a:spcBef>
                        <a:spcAft>
                          <a:spcPts val="0"/>
                        </a:spcAft>
                      </a:pPr>
                      <a:r>
                        <a:rPr lang="en-US" sz="1400" dirty="0" smtClean="0"/>
                        <a:t>Five Options to earn a STEM Endorsement:</a:t>
                      </a:r>
                    </a:p>
                    <a:p>
                      <a:pPr marL="342900" marR="217170" indent="-342900">
                        <a:lnSpc>
                          <a:spcPct val="107000"/>
                        </a:lnSpc>
                        <a:spcBef>
                          <a:spcPts val="0"/>
                        </a:spcBef>
                        <a:spcAft>
                          <a:spcPts val="0"/>
                        </a:spcAft>
                        <a:buAutoNum type="alphaUcParenR"/>
                      </a:pPr>
                      <a:r>
                        <a:rPr lang="en-US" sz="1400" dirty="0" smtClean="0"/>
                        <a:t>CTE Career Clusters</a:t>
                      </a:r>
                    </a:p>
                    <a:p>
                      <a:pPr marL="342900" marR="217170" indent="-342900">
                        <a:lnSpc>
                          <a:spcPct val="107000"/>
                        </a:lnSpc>
                        <a:spcBef>
                          <a:spcPts val="0"/>
                        </a:spcBef>
                        <a:spcAft>
                          <a:spcPts val="0"/>
                        </a:spcAft>
                        <a:buAutoNum type="alphaUcParenR"/>
                      </a:pPr>
                      <a:r>
                        <a:rPr lang="en-US" sz="1400" dirty="0" smtClean="0"/>
                        <a:t>Computer Science</a:t>
                      </a:r>
                    </a:p>
                    <a:p>
                      <a:pPr marL="342900" marR="217170" indent="-342900">
                        <a:lnSpc>
                          <a:spcPct val="107000"/>
                        </a:lnSpc>
                        <a:spcBef>
                          <a:spcPts val="0"/>
                        </a:spcBef>
                        <a:spcAft>
                          <a:spcPts val="0"/>
                        </a:spcAft>
                        <a:buAutoNum type="alphaUcParenR"/>
                      </a:pPr>
                      <a:r>
                        <a:rPr lang="en-US" sz="1400" dirty="0" smtClean="0"/>
                        <a:t>Mathematics</a:t>
                      </a:r>
                    </a:p>
                    <a:p>
                      <a:pPr marL="342900" marR="217170" indent="-342900">
                        <a:lnSpc>
                          <a:spcPct val="107000"/>
                        </a:lnSpc>
                        <a:spcBef>
                          <a:spcPts val="0"/>
                        </a:spcBef>
                        <a:spcAft>
                          <a:spcPts val="0"/>
                        </a:spcAft>
                        <a:buAutoNum type="alphaUcParenR"/>
                      </a:pPr>
                      <a:r>
                        <a:rPr lang="en-US" sz="1400" dirty="0" smtClean="0"/>
                        <a:t>Science</a:t>
                      </a:r>
                    </a:p>
                    <a:p>
                      <a:pPr marL="342900" marR="217170" indent="-342900">
                        <a:lnSpc>
                          <a:spcPct val="107000"/>
                        </a:lnSpc>
                        <a:spcBef>
                          <a:spcPts val="0"/>
                        </a:spcBef>
                        <a:spcAft>
                          <a:spcPts val="0"/>
                        </a:spcAft>
                        <a:buAutoNum type="alphaUcParenR"/>
                      </a:pPr>
                      <a:r>
                        <a:rPr lang="en-US" sz="1400" dirty="0" smtClean="0"/>
                        <a:t>Cross-Curricular</a:t>
                      </a:r>
                    </a:p>
                    <a:p>
                      <a:pPr marL="0" marR="217170">
                        <a:lnSpc>
                          <a:spcPct val="107000"/>
                        </a:lnSpc>
                        <a:spcBef>
                          <a:spcPts val="0"/>
                        </a:spcBef>
                        <a:spcAft>
                          <a:spcPts val="0"/>
                        </a:spcAft>
                      </a:pPr>
                      <a:endParaRPr lang="en-US" sz="1400" i="1" dirty="0" smtClean="0">
                        <a:latin typeface="Calibri"/>
                        <a:ea typeface="Calibri"/>
                        <a:cs typeface="Times New Roman"/>
                      </a:endParaRPr>
                    </a:p>
                    <a:p>
                      <a:pPr marL="0" marR="217170">
                        <a:lnSpc>
                          <a:spcPct val="107000"/>
                        </a:lnSpc>
                        <a:spcBef>
                          <a:spcPts val="0"/>
                        </a:spcBef>
                        <a:spcAft>
                          <a:spcPts val="0"/>
                        </a:spcAft>
                      </a:pPr>
                      <a:endParaRPr lang="en-US" sz="1400" i="1" dirty="0">
                        <a:latin typeface="Calibri"/>
                        <a:ea typeface="Calibri"/>
                        <a:cs typeface="Times New Roman"/>
                      </a:endParaRPr>
                    </a:p>
                  </a:txBody>
                  <a:tcPr marL="59477" marR="59477" marT="0" marB="0"/>
                </a:tc>
                <a:tc>
                  <a:txBody>
                    <a:bodyPr/>
                    <a:lstStyle/>
                    <a:p>
                      <a:pPr marL="0" marR="0">
                        <a:lnSpc>
                          <a:spcPct val="100000"/>
                        </a:lnSpc>
                        <a:spcBef>
                          <a:spcPts val="0"/>
                        </a:spcBef>
                        <a:spcAft>
                          <a:spcPts val="0"/>
                        </a:spcAft>
                      </a:pPr>
                      <a:r>
                        <a:rPr lang="en-US" sz="1400" dirty="0"/>
                        <a:t>Database Management; Information Technology; Communications; Accounting; Finance; Marketing; Graphic Design; Architecture; Construction; Welding; Logistics; Automotive Technology; Agricultural Science; and Heating, Ventilation, and Air </a:t>
                      </a:r>
                      <a:r>
                        <a:rPr lang="en-US" sz="1400" dirty="0" smtClean="0"/>
                        <a:t>Conditioning </a:t>
                      </a:r>
                      <a:r>
                        <a:rPr lang="en-US" sz="1400" dirty="0"/>
                        <a:t>(HVAC</a:t>
                      </a:r>
                      <a:r>
                        <a:rPr lang="en-US" sz="1400" dirty="0" smtClean="0"/>
                        <a:t>); Culinary Arts and Hospitality</a:t>
                      </a:r>
                      <a:endParaRPr lang="en-US" sz="1400" dirty="0">
                        <a:latin typeface="Calibri"/>
                        <a:ea typeface="Calibri"/>
                        <a:cs typeface="Times New Roman"/>
                      </a:endParaRPr>
                    </a:p>
                  </a:txBody>
                  <a:tcPr marL="59477" marR="59477" marT="0" marB="0"/>
                </a:tc>
                <a:tc>
                  <a:txBody>
                    <a:bodyPr/>
                    <a:lstStyle/>
                    <a:p>
                      <a:pPr marL="0" marR="0">
                        <a:lnSpc>
                          <a:spcPct val="107000"/>
                        </a:lnSpc>
                        <a:spcBef>
                          <a:spcPts val="0"/>
                        </a:spcBef>
                        <a:spcAft>
                          <a:spcPts val="0"/>
                        </a:spcAft>
                      </a:pPr>
                      <a:r>
                        <a:rPr lang="en-US" sz="1400" dirty="0"/>
                        <a:t>Health Sciences and occupations; Education and Training; Law </a:t>
                      </a:r>
                      <a:r>
                        <a:rPr lang="en-US" sz="1400" dirty="0" smtClean="0"/>
                        <a:t>Enforcement</a:t>
                      </a:r>
                      <a:endParaRPr lang="en-US" sz="1400" dirty="0">
                        <a:latin typeface="Calibri"/>
                        <a:ea typeface="Calibri"/>
                        <a:cs typeface="Times New Roman"/>
                      </a:endParaRPr>
                    </a:p>
                  </a:txBody>
                  <a:tcPr marL="59477" marR="59477" marT="0" marB="0"/>
                </a:tc>
                <a:tc>
                  <a:txBody>
                    <a:bodyPr/>
                    <a:lstStyle/>
                    <a:p>
                      <a:pPr marL="9525" marR="0">
                        <a:lnSpc>
                          <a:spcPct val="107000"/>
                        </a:lnSpc>
                        <a:spcBef>
                          <a:spcPts val="0"/>
                        </a:spcBef>
                        <a:spcAft>
                          <a:spcPts val="0"/>
                        </a:spcAft>
                      </a:pPr>
                      <a:r>
                        <a:rPr lang="en-US" sz="1400" dirty="0"/>
                        <a:t>Political Science; World Languages; Cultural Studies; English Literature; History; and Fine and Performing Arts</a:t>
                      </a:r>
                      <a:endParaRPr lang="en-US" sz="1400" dirty="0">
                        <a:latin typeface="Calibri"/>
                        <a:ea typeface="Calibri"/>
                        <a:cs typeface="Times New Roman"/>
                      </a:endParaRPr>
                    </a:p>
                  </a:txBody>
                  <a:tcPr marL="59477" marR="59477" marT="0" marB="0"/>
                </a:tc>
                <a:tc>
                  <a:txBody>
                    <a:bodyPr/>
                    <a:lstStyle/>
                    <a:p>
                      <a:pPr marL="0" marR="0">
                        <a:lnSpc>
                          <a:spcPct val="107000"/>
                        </a:lnSpc>
                        <a:spcBef>
                          <a:spcPts val="0"/>
                        </a:spcBef>
                        <a:spcAft>
                          <a:spcPts val="0"/>
                        </a:spcAft>
                      </a:pPr>
                      <a:r>
                        <a:rPr lang="en-US" sz="1400" dirty="0"/>
                        <a:t>Students select courses from the curriculum of each of the other endorsement areas and earn credits in a variety of advanced courses from multiple content areas sufficient to complete the distinguished level of achievement </a:t>
                      </a:r>
                      <a:endParaRPr lang="en-US" sz="1400" dirty="0">
                        <a:latin typeface="Calibri"/>
                        <a:ea typeface="Calibri"/>
                        <a:cs typeface="Times New Roman"/>
                      </a:endParaRPr>
                    </a:p>
                  </a:txBody>
                  <a:tcPr marL="59477" marR="59477" marT="0" marB="0"/>
                </a:tc>
              </a:tr>
            </a:tbl>
          </a:graphicData>
        </a:graphic>
      </p:graphicFrame>
      <p:sp>
        <p:nvSpPr>
          <p:cNvPr id="2" name="Title 1"/>
          <p:cNvSpPr>
            <a:spLocks noGrp="1"/>
          </p:cNvSpPr>
          <p:nvPr>
            <p:ph type="title"/>
          </p:nvPr>
        </p:nvSpPr>
        <p:spPr/>
        <p:txBody>
          <a:bodyPr/>
          <a:lstStyle/>
          <a:p>
            <a:r>
              <a:rPr lang="en-US" dirty="0" smtClean="0"/>
              <a:t>Texas Endorsements</a:t>
            </a:r>
            <a:endParaRPr lang="en-US" dirty="0"/>
          </a:p>
        </p:txBody>
      </p:sp>
    </p:spTree>
    <p:extLst>
      <p:ext uri="{BB962C8B-B14F-4D97-AF65-F5344CB8AC3E}">
        <p14:creationId xmlns:p14="http://schemas.microsoft.com/office/powerpoint/2010/main" val="2872343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Session Goals</a:t>
            </a:r>
            <a:endParaRPr lang="en-US" dirty="0"/>
          </a:p>
        </p:txBody>
      </p:sp>
      <p:sp>
        <p:nvSpPr>
          <p:cNvPr id="2" name="Content Placeholder 1"/>
          <p:cNvSpPr>
            <a:spLocks noGrp="1"/>
          </p:cNvSpPr>
          <p:nvPr>
            <p:ph idx="1"/>
          </p:nvPr>
        </p:nvSpPr>
        <p:spPr>
          <a:xfrm>
            <a:off x="282222" y="1355159"/>
            <a:ext cx="8607778" cy="4992757"/>
          </a:xfrm>
        </p:spPr>
        <p:txBody>
          <a:bodyPr/>
          <a:lstStyle/>
          <a:p>
            <a:r>
              <a:rPr lang="en-US" dirty="0" smtClean="0"/>
              <a:t>Present context, framework and lessons from College Readiness Indicators System (CRIS) Initiative</a:t>
            </a:r>
          </a:p>
          <a:p>
            <a:r>
              <a:rPr lang="en-US" dirty="0" smtClean="0"/>
              <a:t>Describe practical tools and resources generated through this work</a:t>
            </a:r>
          </a:p>
          <a:p>
            <a:r>
              <a:rPr lang="en-US" dirty="0" smtClean="0"/>
              <a:t>Highlight innovations in </a:t>
            </a:r>
            <a:r>
              <a:rPr lang="en-US" dirty="0"/>
              <a:t>local college </a:t>
            </a:r>
            <a:r>
              <a:rPr lang="en-US" dirty="0" smtClean="0"/>
              <a:t>and career readiness </a:t>
            </a:r>
            <a:r>
              <a:rPr lang="en-US" dirty="0"/>
              <a:t>capacity </a:t>
            </a:r>
            <a:r>
              <a:rPr lang="en-US" dirty="0" smtClean="0"/>
              <a:t>produced by civic partnerships</a:t>
            </a:r>
          </a:p>
          <a:p>
            <a:pPr marL="0" indent="0">
              <a:buNone/>
            </a:pPr>
            <a:endParaRPr lang="en-US" dirty="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Must Plan Career Ladders with Regional Partners…and Align with Colleges</a:t>
            </a:r>
            <a:endParaRPr lang="en-US" dirty="0"/>
          </a:p>
        </p:txBody>
      </p:sp>
      <p:pic>
        <p:nvPicPr>
          <p:cNvPr id="2050" name="Picture 2" descr="C:\Users\lindjohnson\Desktop\CCR Miscellaneous\Dallas JOb Growth 2010 to 2020.PNG"/>
          <p:cNvPicPr>
            <a:picLocks noChangeAspect="1" noChangeArrowheads="1"/>
          </p:cNvPicPr>
          <p:nvPr/>
        </p:nvPicPr>
        <p:blipFill>
          <a:blip r:embed="rId2"/>
          <a:srcRect/>
          <a:stretch>
            <a:fillRect/>
          </a:stretch>
        </p:blipFill>
        <p:spPr bwMode="auto">
          <a:xfrm>
            <a:off x="545719" y="1659661"/>
            <a:ext cx="8209738" cy="4508840"/>
          </a:xfrm>
          <a:prstGeom prst="rect">
            <a:avLst/>
          </a:prstGeom>
          <a:noFill/>
        </p:spPr>
      </p:pic>
    </p:spTree>
    <p:extLst>
      <p:ext uri="{BB962C8B-B14F-4D97-AF65-F5344CB8AC3E}">
        <p14:creationId xmlns:p14="http://schemas.microsoft.com/office/powerpoint/2010/main" val="3732172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Activity</a:t>
            </a:r>
            <a:endParaRPr lang="en-US" dirty="0"/>
          </a:p>
        </p:txBody>
      </p:sp>
      <p:sp>
        <p:nvSpPr>
          <p:cNvPr id="3" name="Content Placeholder 2"/>
          <p:cNvSpPr>
            <a:spLocks noGrp="1"/>
          </p:cNvSpPr>
          <p:nvPr>
            <p:ph idx="1"/>
          </p:nvPr>
        </p:nvSpPr>
        <p:spPr/>
        <p:txBody>
          <a:bodyPr/>
          <a:lstStyle/>
          <a:p>
            <a:r>
              <a:rPr lang="en-US" sz="3200" dirty="0" smtClean="0"/>
              <a:t>Break up in small groups of 4 to 6 </a:t>
            </a:r>
          </a:p>
          <a:p>
            <a:endParaRPr lang="en-US" dirty="0" smtClean="0"/>
          </a:p>
          <a:p>
            <a:r>
              <a:rPr lang="en-US" sz="3600" b="1" dirty="0" smtClean="0"/>
              <a:t>Define “college”</a:t>
            </a:r>
          </a:p>
          <a:p>
            <a:pPr lvl="2"/>
            <a:r>
              <a:rPr lang="en-US" dirty="0" smtClean="0"/>
              <a:t>Try to agree on one definition per small group</a:t>
            </a:r>
          </a:p>
          <a:p>
            <a:pPr lvl="2"/>
            <a:r>
              <a:rPr lang="en-US" dirty="0" smtClean="0"/>
              <a:t>If that is not possible, then more than one definition is acceptable</a:t>
            </a:r>
          </a:p>
        </p:txBody>
      </p:sp>
    </p:spTree>
    <p:extLst>
      <p:ext uri="{BB962C8B-B14F-4D97-AF65-F5344CB8AC3E}">
        <p14:creationId xmlns:p14="http://schemas.microsoft.com/office/powerpoint/2010/main" val="396651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Challenges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Need clear definitions to create data systems</a:t>
            </a:r>
          </a:p>
          <a:p>
            <a:pPr>
              <a:buNone/>
            </a:pPr>
            <a:endParaRPr lang="en-US" dirty="0" smtClean="0"/>
          </a:p>
          <a:p>
            <a:r>
              <a:rPr lang="en-US" dirty="0" smtClean="0"/>
              <a:t>College defined by personal experience…years ago</a:t>
            </a:r>
          </a:p>
          <a:p>
            <a:pPr lvl="2"/>
            <a:r>
              <a:rPr lang="en-US" dirty="0" smtClean="0"/>
              <a:t>“Four-year only” definition understood by K-12 teachers who had to complete four-year degree to teach</a:t>
            </a:r>
          </a:p>
          <a:p>
            <a:pPr lvl="2"/>
            <a:r>
              <a:rPr lang="en-US" u="sng" dirty="0" smtClean="0"/>
              <a:t>Public Policy Definition</a:t>
            </a:r>
            <a:r>
              <a:rPr lang="en-US" dirty="0" smtClean="0"/>
              <a:t>: “College” is any postsecondary education or training leading to a credential, license, or degree that allows for future advancement </a:t>
            </a:r>
          </a:p>
          <a:p>
            <a:endParaRPr lang="en-US" dirty="0" smtClean="0"/>
          </a:p>
          <a:p>
            <a:r>
              <a:rPr lang="en-US" dirty="0" smtClean="0"/>
              <a:t>Elitism: “College is not for everyone”</a:t>
            </a:r>
          </a:p>
          <a:p>
            <a:pPr lvl="2"/>
            <a:r>
              <a:rPr lang="en-US" dirty="0" smtClean="0"/>
              <a:t>Believed to be true by Dallas low-income, minority students—and their families and friends—anecdotal evidence only</a:t>
            </a:r>
          </a:p>
          <a:p>
            <a:pPr lvl="2"/>
            <a:r>
              <a:rPr lang="en-US" dirty="0" smtClean="0"/>
              <a:t>Focus on and fund programs to support “our successful” kids who become “symbols of success” for others…instead of adequately funding support programs for the “others”</a:t>
            </a:r>
          </a:p>
          <a:p>
            <a:endParaRPr lang="en-US" dirty="0" smtClean="0"/>
          </a:p>
          <a:p>
            <a:pPr lvl="2">
              <a:buNone/>
            </a:pPr>
            <a:endParaRPr lang="en-US" dirty="0" smtClean="0"/>
          </a:p>
          <a:p>
            <a:endParaRPr lang="en-US" dirty="0"/>
          </a:p>
        </p:txBody>
      </p:sp>
    </p:spTree>
    <p:extLst>
      <p:ext uri="{BB962C8B-B14F-4D97-AF65-F5344CB8AC3E}">
        <p14:creationId xmlns:p14="http://schemas.microsoft.com/office/powerpoint/2010/main" val="142875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Challenges</a:t>
            </a:r>
            <a:endParaRPr lang="en-US" dirty="0"/>
          </a:p>
        </p:txBody>
      </p:sp>
      <p:sp>
        <p:nvSpPr>
          <p:cNvPr id="3" name="Content Placeholder 2"/>
          <p:cNvSpPr>
            <a:spLocks noGrp="1"/>
          </p:cNvSpPr>
          <p:nvPr>
            <p:ph idx="1"/>
          </p:nvPr>
        </p:nvSpPr>
        <p:spPr/>
        <p:txBody>
          <a:bodyPr>
            <a:normAutofit/>
          </a:bodyPr>
          <a:lstStyle/>
          <a:p>
            <a:r>
              <a:rPr lang="en-US" dirty="0" smtClean="0"/>
              <a:t>K-12 systems support high school completion…only</a:t>
            </a:r>
          </a:p>
          <a:p>
            <a:pPr lvl="2"/>
            <a:r>
              <a:rPr lang="en-US" dirty="0" smtClean="0"/>
              <a:t>K-12 system based on belief that high school completion = college readiness</a:t>
            </a:r>
          </a:p>
          <a:p>
            <a:pPr lvl="2"/>
            <a:r>
              <a:rPr lang="en-US" dirty="0" smtClean="0"/>
              <a:t>Texas “college readiness” measures (too high) ≠ actual college completion data</a:t>
            </a:r>
          </a:p>
          <a:p>
            <a:pPr lvl="2">
              <a:buNone/>
            </a:pPr>
            <a:endParaRPr lang="en-US" dirty="0" smtClean="0"/>
          </a:p>
          <a:p>
            <a:r>
              <a:rPr lang="en-US" dirty="0" smtClean="0"/>
              <a:t>American public education goals and goals of lifelong learning not explicit nor aligned</a:t>
            </a:r>
          </a:p>
          <a:p>
            <a:pPr lvl="2"/>
            <a:r>
              <a:rPr lang="en-US" dirty="0" smtClean="0"/>
              <a:t>Workforce development “</a:t>
            </a:r>
            <a:r>
              <a:rPr lang="en-US" b="1" i="1" dirty="0" smtClean="0"/>
              <a:t>or</a:t>
            </a:r>
            <a:r>
              <a:rPr lang="en-US" dirty="0" smtClean="0"/>
              <a:t>” self-actualization…instead of “</a:t>
            </a:r>
            <a:r>
              <a:rPr lang="en-US" b="1" i="1" dirty="0" smtClean="0"/>
              <a:t>and</a:t>
            </a:r>
            <a:r>
              <a:rPr lang="en-US" dirty="0" smtClean="0"/>
              <a:t>”</a:t>
            </a:r>
          </a:p>
          <a:p>
            <a:endParaRPr lang="en-US" dirty="0" smtClean="0"/>
          </a:p>
          <a:p>
            <a:endParaRPr lang="en-US" dirty="0"/>
          </a:p>
        </p:txBody>
      </p:sp>
    </p:spTree>
    <p:extLst>
      <p:ext uri="{BB962C8B-B14F-4D97-AF65-F5344CB8AC3E}">
        <p14:creationId xmlns:p14="http://schemas.microsoft.com/office/powerpoint/2010/main" val="1112236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CRIS Resource Series</a:t>
            </a:r>
          </a:p>
        </p:txBody>
      </p:sp>
      <p:sp>
        <p:nvSpPr>
          <p:cNvPr id="3" name="Content Placeholder 2"/>
          <p:cNvSpPr>
            <a:spLocks noGrp="1"/>
          </p:cNvSpPr>
          <p:nvPr>
            <p:ph idx="1"/>
          </p:nvPr>
        </p:nvSpPr>
        <p:spPr/>
        <p:txBody>
          <a:bodyPr>
            <a:noAutofit/>
          </a:bodyPr>
          <a:lstStyle/>
          <a:p>
            <a:r>
              <a:rPr lang="en-US" sz="2400" b="1" dirty="0" smtClean="0"/>
              <a:t>A New Framework for Promoting College Readiness</a:t>
            </a:r>
          </a:p>
          <a:p>
            <a:pPr marL="298450" lvl="1" indent="0">
              <a:spcAft>
                <a:spcPts val="1200"/>
              </a:spcAft>
              <a:buNone/>
            </a:pPr>
            <a:r>
              <a:rPr lang="en-US" sz="1800" dirty="0" smtClean="0"/>
              <a:t>A description of the interrelated components that make up a college readiness indicator system.</a:t>
            </a:r>
          </a:p>
          <a:p>
            <a:r>
              <a:rPr lang="en-US" sz="2400" b="1" dirty="0" smtClean="0"/>
              <a:t>Menu of College Readiness Indicators and Supports</a:t>
            </a:r>
          </a:p>
          <a:p>
            <a:pPr marL="298450" lvl="1" indent="0">
              <a:spcAft>
                <a:spcPts val="1200"/>
              </a:spcAft>
              <a:buNone/>
            </a:pPr>
            <a:r>
              <a:rPr lang="en-US" sz="1800" dirty="0" smtClean="0"/>
              <a:t>A list of research-based indicators and supports to choose from in building an indicator system, organized across the three dimensions and three levels.</a:t>
            </a:r>
            <a:endParaRPr lang="en-US" sz="1800" dirty="0"/>
          </a:p>
          <a:p>
            <a:r>
              <a:rPr lang="en-US" sz="2400" b="1" dirty="0" smtClean="0"/>
              <a:t>Selecting Effective Indicators</a:t>
            </a:r>
          </a:p>
          <a:p>
            <a:pPr marL="298450" lvl="1" indent="0">
              <a:spcAft>
                <a:spcPts val="1200"/>
              </a:spcAft>
              <a:buNone/>
            </a:pPr>
            <a:r>
              <a:rPr lang="en-US" sz="1800" dirty="0" smtClean="0"/>
              <a:t>A guide for determining which indicators to include in data reporting systems</a:t>
            </a:r>
            <a:r>
              <a:rPr lang="en-US" sz="1800" dirty="0"/>
              <a:t> </a:t>
            </a:r>
            <a:r>
              <a:rPr lang="en-US" sz="1800" dirty="0" smtClean="0"/>
              <a:t>in light of a district’s priorities and capacity to provide interventions and support.</a:t>
            </a:r>
            <a:endParaRPr lang="en-US" sz="1800" dirty="0"/>
          </a:p>
          <a:p>
            <a:r>
              <a:rPr lang="en-US" sz="2400" b="1" dirty="0" smtClean="0"/>
              <a:t>A Technical </a:t>
            </a:r>
            <a:r>
              <a:rPr lang="en-US" sz="2400" b="1" dirty="0"/>
              <a:t>Guide to </a:t>
            </a:r>
            <a:r>
              <a:rPr lang="en-US" sz="2400" b="1" dirty="0" smtClean="0"/>
              <a:t>College Readiness </a:t>
            </a:r>
            <a:r>
              <a:rPr lang="en-US" sz="2400" b="1" dirty="0"/>
              <a:t>Indicators </a:t>
            </a:r>
            <a:endParaRPr lang="en-US" sz="2400" b="1" dirty="0" smtClean="0"/>
          </a:p>
          <a:p>
            <a:pPr marL="298450" lvl="1" indent="0">
              <a:buNone/>
            </a:pPr>
            <a:r>
              <a:rPr lang="en-US" sz="1800" dirty="0" smtClean="0"/>
              <a:t>A guide that outlines seven steps to examine the predictive validity of indicators.</a:t>
            </a:r>
          </a:p>
        </p:txBody>
      </p:sp>
    </p:spTree>
    <p:extLst>
      <p:ext uri="{BB962C8B-B14F-4D97-AF65-F5344CB8AC3E}">
        <p14:creationId xmlns:p14="http://schemas.microsoft.com/office/powerpoint/2010/main" val="3437229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CRIS Resource </a:t>
            </a:r>
            <a:r>
              <a:rPr lang="en-US" dirty="0" smtClean="0"/>
              <a:t>Series </a:t>
            </a:r>
            <a:r>
              <a:rPr lang="en-US" sz="3500" i="1" dirty="0" smtClean="0"/>
              <a:t>(cont.)</a:t>
            </a:r>
            <a:endParaRPr lang="en-US" sz="3500" i="1" dirty="0"/>
          </a:p>
        </p:txBody>
      </p:sp>
      <p:sp>
        <p:nvSpPr>
          <p:cNvPr id="3" name="Content Placeholder 2"/>
          <p:cNvSpPr>
            <a:spLocks noGrp="1"/>
          </p:cNvSpPr>
          <p:nvPr>
            <p:ph idx="1"/>
          </p:nvPr>
        </p:nvSpPr>
        <p:spPr/>
        <p:txBody>
          <a:bodyPr>
            <a:normAutofit/>
          </a:bodyPr>
          <a:lstStyle/>
          <a:p>
            <a:r>
              <a:rPr lang="en-US" sz="2400" b="1" dirty="0"/>
              <a:t>Essential Elements in Implementation</a:t>
            </a:r>
          </a:p>
          <a:p>
            <a:pPr marL="298450" lvl="1" indent="0">
              <a:spcAft>
                <a:spcPts val="1200"/>
              </a:spcAft>
              <a:buNone/>
            </a:pPr>
            <a:r>
              <a:rPr lang="en-US" sz="1800" dirty="0"/>
              <a:t>A report of </a:t>
            </a:r>
            <a:r>
              <a:rPr lang="en-US" sz="1800" dirty="0" smtClean="0"/>
              <a:t>key components of a CRIS, promising </a:t>
            </a:r>
            <a:r>
              <a:rPr lang="en-US" sz="1800" dirty="0"/>
              <a:t>implementation strategies </a:t>
            </a:r>
            <a:r>
              <a:rPr lang="en-US" sz="1800" dirty="0" smtClean="0"/>
              <a:t>and case examples from the sites.</a:t>
            </a:r>
            <a:endParaRPr lang="en-US" sz="1800" dirty="0"/>
          </a:p>
          <a:p>
            <a:r>
              <a:rPr lang="en-US" sz="2400" b="1" dirty="0" smtClean="0"/>
              <a:t>District </a:t>
            </a:r>
            <a:r>
              <a:rPr lang="en-US" sz="2400" b="1" dirty="0"/>
              <a:t>Self-Assessment Tool</a:t>
            </a:r>
          </a:p>
          <a:p>
            <a:pPr marL="298450" lvl="1" indent="0">
              <a:spcAft>
                <a:spcPts val="1200"/>
              </a:spcAft>
              <a:buNone/>
            </a:pPr>
            <a:r>
              <a:rPr lang="en-US" sz="1800" dirty="0"/>
              <a:t>A tool that supports a district’s effort to assess and strengthen its organizational capacity to plan and implement a college readiness indicator system.</a:t>
            </a:r>
          </a:p>
          <a:p>
            <a:r>
              <a:rPr lang="en-US" sz="2400" b="1" dirty="0" smtClean="0"/>
              <a:t>CRIS Online Framework</a:t>
            </a:r>
          </a:p>
          <a:p>
            <a:pPr marL="298450" lvl="1" indent="0">
              <a:buNone/>
            </a:pPr>
            <a:r>
              <a:rPr lang="en-US" sz="1800" dirty="0">
                <a:hlinkClick r:id="rId3"/>
              </a:rPr>
              <a:t>http://collegeready.gatesfoundation.org/Learning/</a:t>
            </a:r>
            <a:r>
              <a:rPr lang="en-US" sz="1800" dirty="0" smtClean="0">
                <a:hlinkClick r:id="rId3"/>
              </a:rPr>
              <a:t>CollegeReadinessIndicatorSystems</a:t>
            </a:r>
            <a:endParaRPr lang="en-US" sz="1800" dirty="0" smtClean="0"/>
          </a:p>
          <a:p>
            <a:pPr marL="298450" lvl="1" indent="0">
              <a:buNone/>
            </a:pPr>
            <a:r>
              <a:rPr lang="en-US" sz="1800" dirty="0" smtClean="0"/>
              <a:t>The online framework guides districts through the stages of </a:t>
            </a:r>
            <a:br>
              <a:rPr lang="en-US" sz="1800" dirty="0" smtClean="0"/>
            </a:br>
            <a:r>
              <a:rPr lang="en-US" sz="1800" dirty="0" smtClean="0"/>
              <a:t>developing an indicator system, helps them conceptualize </a:t>
            </a:r>
            <a:br>
              <a:rPr lang="en-US" sz="1800" dirty="0" smtClean="0"/>
            </a:br>
            <a:r>
              <a:rPr lang="en-US" sz="1800" dirty="0" smtClean="0"/>
              <a:t>what is necessary at each step, and connects them to the </a:t>
            </a:r>
            <a:br>
              <a:rPr lang="en-US" sz="1800" dirty="0" smtClean="0"/>
            </a:br>
            <a:r>
              <a:rPr lang="en-US" sz="1800" dirty="0" smtClean="0"/>
              <a:t>most relevant resources in the CRIS series. </a:t>
            </a:r>
            <a:endParaRPr lang="en-US" sz="1800" dirty="0"/>
          </a:p>
        </p:txBody>
      </p:sp>
      <p:pic>
        <p:nvPicPr>
          <p:cNvPr id="6" name="Picture 5"/>
          <p:cNvPicPr>
            <a:picLocks noChangeAspect="1"/>
          </p:cNvPicPr>
          <p:nvPr/>
        </p:nvPicPr>
        <p:blipFill>
          <a:blip r:embed="rId4"/>
          <a:stretch>
            <a:fillRect/>
          </a:stretch>
        </p:blipFill>
        <p:spPr>
          <a:xfrm>
            <a:off x="6781800" y="3848100"/>
            <a:ext cx="1714500" cy="1739900"/>
          </a:xfrm>
          <a:prstGeom prst="rect">
            <a:avLst/>
          </a:prstGeom>
        </p:spPr>
      </p:pic>
    </p:spTree>
    <p:extLst>
      <p:ext uri="{BB962C8B-B14F-4D97-AF65-F5344CB8AC3E}">
        <p14:creationId xmlns:p14="http://schemas.microsoft.com/office/powerpoint/2010/main" val="120734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latin typeface="Arial" pitchFamily="34" charset="0"/>
                <a:cs typeface="Arial" pitchFamily="34" charset="0"/>
              </a:rPr>
              <a:t>Contact Information</a:t>
            </a:r>
            <a:endParaRPr lang="en-US" b="1" dirty="0">
              <a:latin typeface="Arial" pitchFamily="34" charset="0"/>
              <a:cs typeface="Arial" pitchFamily="34" charset="0"/>
            </a:endParaRPr>
          </a:p>
        </p:txBody>
      </p:sp>
      <p:sp>
        <p:nvSpPr>
          <p:cNvPr id="2" name="Content Placeholder 1"/>
          <p:cNvSpPr>
            <a:spLocks noGrp="1"/>
          </p:cNvSpPr>
          <p:nvPr>
            <p:ph sz="quarter" idx="1"/>
          </p:nvPr>
        </p:nvSpPr>
        <p:spPr>
          <a:xfrm>
            <a:off x="282222" y="1752600"/>
            <a:ext cx="4315178" cy="4864100"/>
          </a:xfrm>
        </p:spPr>
        <p:txBody>
          <a:bodyPr>
            <a:noAutofit/>
          </a:bodyPr>
          <a:lstStyle/>
          <a:p>
            <a:pPr algn="ctr">
              <a:buNone/>
            </a:pPr>
            <a:endParaRPr lang="en-US" sz="2000" dirty="0" smtClean="0">
              <a:solidFill>
                <a:schemeClr val="tx2"/>
              </a:solidFill>
              <a:latin typeface="Arial" pitchFamily="34" charset="0"/>
              <a:cs typeface="Arial" pitchFamily="34" charset="0"/>
            </a:endParaRPr>
          </a:p>
          <a:p>
            <a:pPr algn="ctr">
              <a:buNone/>
            </a:pPr>
            <a:r>
              <a:rPr lang="en-US" sz="2000" dirty="0" smtClean="0">
                <a:solidFill>
                  <a:schemeClr val="tx1"/>
                </a:solidFill>
                <a:latin typeface="Arial" pitchFamily="34" charset="0"/>
                <a:cs typeface="Arial" pitchFamily="34" charset="0"/>
              </a:rPr>
              <a:t>Angela N. Romans</a:t>
            </a:r>
          </a:p>
          <a:p>
            <a:pPr algn="ctr">
              <a:buNone/>
            </a:pPr>
            <a:r>
              <a:rPr lang="en-US" sz="2000" dirty="0" smtClean="0">
                <a:solidFill>
                  <a:schemeClr val="tx1"/>
                </a:solidFill>
                <a:latin typeface="Arial" pitchFamily="34" charset="0"/>
                <a:cs typeface="Arial" pitchFamily="34" charset="0"/>
              </a:rPr>
              <a:t>Annenberg Institute for </a:t>
            </a:r>
            <a:br>
              <a:rPr lang="en-US" sz="20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School Reform</a:t>
            </a:r>
            <a:br>
              <a:rPr lang="en-US" sz="2000" dirty="0" smtClean="0">
                <a:solidFill>
                  <a:schemeClr val="tx1"/>
                </a:solidFill>
                <a:latin typeface="Arial" pitchFamily="34" charset="0"/>
                <a:cs typeface="Arial" pitchFamily="34" charset="0"/>
              </a:rPr>
            </a:br>
            <a:r>
              <a:rPr lang="en-US" sz="2000" dirty="0" err="1" smtClean="0">
                <a:solidFill>
                  <a:schemeClr val="tx1"/>
                </a:solidFill>
                <a:latin typeface="Arial" pitchFamily="34" charset="0"/>
                <a:cs typeface="Arial" pitchFamily="34" charset="0"/>
              </a:rPr>
              <a:t>angela_romans@brown.edu</a:t>
            </a:r>
            <a:endParaRPr lang="en-US" sz="2000" dirty="0" smtClean="0">
              <a:solidFill>
                <a:schemeClr val="tx1"/>
              </a:solidFill>
              <a:latin typeface="Arial" pitchFamily="34" charset="0"/>
              <a:cs typeface="Arial" pitchFamily="34" charset="0"/>
            </a:endParaRPr>
          </a:p>
          <a:p>
            <a:pPr algn="ctr">
              <a:buNone/>
            </a:pPr>
            <a:endParaRPr lang="en-US" sz="2000" dirty="0" smtClean="0">
              <a:latin typeface="Arial" pitchFamily="34" charset="0"/>
              <a:cs typeface="Arial" pitchFamily="34" charset="0"/>
            </a:endParaRPr>
          </a:p>
          <a:p>
            <a:pPr algn="ctr">
              <a:buNone/>
            </a:pPr>
            <a:endParaRPr lang="en-US" sz="2000" dirty="0">
              <a:latin typeface="Arial" pitchFamily="34" charset="0"/>
              <a:cs typeface="Arial" pitchFamily="34" charset="0"/>
            </a:endParaRPr>
          </a:p>
          <a:p>
            <a:pPr algn="ctr">
              <a:buNone/>
            </a:pPr>
            <a:endParaRPr lang="en-US" sz="2000" dirty="0" smtClean="0">
              <a:latin typeface="Arial" pitchFamily="34" charset="0"/>
              <a:cs typeface="Arial" pitchFamily="34" charset="0"/>
            </a:endParaRPr>
          </a:p>
          <a:p>
            <a:pPr algn="ctr">
              <a:buNone/>
            </a:pPr>
            <a:r>
              <a:rPr lang="en-US" sz="2000" dirty="0" smtClean="0">
                <a:solidFill>
                  <a:srgbClr val="000000"/>
                </a:solidFill>
                <a:latin typeface="Arial" pitchFamily="34" charset="0"/>
                <a:cs typeface="Arial" pitchFamily="34" charset="0"/>
              </a:rPr>
              <a:t>Linda K. Johnson</a:t>
            </a:r>
          </a:p>
          <a:p>
            <a:pPr marL="0" indent="0" algn="ctr">
              <a:buNone/>
            </a:pPr>
            <a:r>
              <a:rPr lang="en-US" sz="2000" dirty="0" smtClean="0">
                <a:solidFill>
                  <a:srgbClr val="000000"/>
                </a:solidFill>
                <a:latin typeface="Arial" pitchFamily="34" charset="0"/>
                <a:cs typeface="Arial" pitchFamily="34" charset="0"/>
              </a:rPr>
              <a:t>Dallas ISD </a:t>
            </a:r>
            <a:br>
              <a:rPr lang="en-US" sz="2000" dirty="0" smtClean="0">
                <a:solidFill>
                  <a:srgbClr val="000000"/>
                </a:solidFill>
                <a:latin typeface="Arial" pitchFamily="34" charset="0"/>
                <a:cs typeface="Arial" pitchFamily="34" charset="0"/>
              </a:rPr>
            </a:br>
            <a:r>
              <a:rPr lang="en-US" sz="2000" dirty="0" smtClean="0">
                <a:solidFill>
                  <a:srgbClr val="000000"/>
                </a:solidFill>
                <a:latin typeface="Arial" pitchFamily="34" charset="0"/>
                <a:cs typeface="Arial" pitchFamily="34" charset="0"/>
              </a:rPr>
              <a:t>College and Career Readiness </a:t>
            </a:r>
            <a:r>
              <a:rPr lang="en-US" sz="2000" dirty="0" err="1">
                <a:solidFill>
                  <a:srgbClr val="000000"/>
                </a:solidFill>
                <a:latin typeface="Arial" pitchFamily="34" charset="0"/>
                <a:cs typeface="Arial" pitchFamily="34" charset="0"/>
              </a:rPr>
              <a:t>lindjohnson@</a:t>
            </a:r>
            <a:r>
              <a:rPr lang="en-US" sz="2000" dirty="0" err="1" smtClean="0">
                <a:solidFill>
                  <a:srgbClr val="000000"/>
                </a:solidFill>
                <a:latin typeface="Arial" pitchFamily="34" charset="0"/>
                <a:cs typeface="Arial" pitchFamily="34" charset="0"/>
              </a:rPr>
              <a:t>dallasisd.org</a:t>
            </a:r>
            <a:endParaRPr lang="en-US" sz="2000" dirty="0" smtClean="0">
              <a:solidFill>
                <a:srgbClr val="000000"/>
              </a:solidFill>
              <a:latin typeface="Arial" pitchFamily="34" charset="0"/>
              <a:cs typeface="Arial" pitchFamily="34" charset="0"/>
            </a:endParaRPr>
          </a:p>
        </p:txBody>
      </p:sp>
      <p:pic>
        <p:nvPicPr>
          <p:cNvPr id="1026" name="Picture 2" descr="F:\Users\Public\istock photo\College Access photos 2012\iStock_000016880811Large[1]collegegraduates.jpg"/>
          <p:cNvPicPr>
            <a:picLocks noChangeAspect="1" noChangeArrowheads="1"/>
          </p:cNvPicPr>
          <p:nvPr/>
        </p:nvPicPr>
        <p:blipFill>
          <a:blip r:embed="rId3" cstate="print"/>
          <a:srcRect/>
          <a:stretch>
            <a:fillRect/>
          </a:stretch>
        </p:blipFill>
        <p:spPr bwMode="auto">
          <a:xfrm>
            <a:off x="4432300" y="3251396"/>
            <a:ext cx="4497160" cy="2997004"/>
          </a:xfrm>
          <a:prstGeom prst="rect">
            <a:avLst/>
          </a:prstGeom>
          <a:noFill/>
        </p:spPr>
      </p:pic>
      <p:sp>
        <p:nvSpPr>
          <p:cNvPr id="7" name="Content Placeholder 1"/>
          <p:cNvSpPr txBox="1">
            <a:spLocks/>
          </p:cNvSpPr>
          <p:nvPr/>
        </p:nvSpPr>
        <p:spPr>
          <a:xfrm>
            <a:off x="4597400" y="1752600"/>
            <a:ext cx="4315178" cy="4864100"/>
          </a:xfrm>
          <a:prstGeom prst="rect">
            <a:avLst/>
          </a:prstGeom>
        </p:spPr>
        <p:txBody>
          <a:bodyPr vert="horz" lIns="91440" tIns="45720" rIns="91440" bIns="45720" rtlCol="0">
            <a:noAutofit/>
          </a:bodyPr>
          <a:lstStyle>
            <a:lvl1pPr marL="231775" indent="-231775" algn="l" defTabSz="457200" rtl="0" eaLnBrk="1" latinLnBrk="0" hangingPunct="1">
              <a:lnSpc>
                <a:spcPct val="90000"/>
              </a:lnSpc>
              <a:spcBef>
                <a:spcPct val="20000"/>
              </a:spcBef>
              <a:buClr>
                <a:srgbClr val="8CAD47"/>
              </a:buClr>
              <a:buFontTx/>
              <a:buNone/>
              <a:defRPr sz="2800" kern="1200">
                <a:solidFill>
                  <a:schemeClr val="accent1"/>
                </a:solidFill>
                <a:latin typeface="Arial"/>
                <a:ea typeface="+mn-ea"/>
                <a:cs typeface="Arial"/>
              </a:defRPr>
            </a:lvl1pPr>
            <a:lvl2pPr marL="461963" indent="-163513" algn="l" defTabSz="455613" rtl="0" eaLnBrk="1" latinLnBrk="0" hangingPunct="1">
              <a:spcBef>
                <a:spcPct val="20000"/>
              </a:spcBef>
              <a:buClr>
                <a:srgbClr val="8CAD47"/>
              </a:buClr>
              <a:buSzPct val="100000"/>
              <a:buFont typeface="Wingdings" charset="2"/>
              <a:buChar char="§"/>
              <a:defRPr sz="2200" kern="1200">
                <a:solidFill>
                  <a:schemeClr val="tx2"/>
                </a:solidFill>
                <a:latin typeface="Arial"/>
                <a:ea typeface="+mn-ea"/>
                <a:cs typeface="Arial"/>
              </a:defRPr>
            </a:lvl2pPr>
            <a:lvl3pPr marL="742950" indent="-165100" algn="l" defTabSz="457200" rtl="0" eaLnBrk="1" latinLnBrk="0" hangingPunct="1">
              <a:spcBef>
                <a:spcPct val="20000"/>
              </a:spcBef>
              <a:buFont typeface="Lucida Grande"/>
              <a:buChar char="-"/>
              <a:defRPr sz="2000" kern="1200">
                <a:solidFill>
                  <a:schemeClr val="tx1">
                    <a:lumMod val="95000"/>
                    <a:lumOff val="5000"/>
                  </a:schemeClr>
                </a:solidFill>
                <a:latin typeface="Arial"/>
                <a:ea typeface="+mn-ea"/>
                <a:cs typeface="Arial"/>
              </a:defRPr>
            </a:lvl3pPr>
            <a:lvl4pPr marL="796925" indent="-176213" algn="l" defTabSz="457200" rtl="0" eaLnBrk="1" latinLnBrk="0" hangingPunct="1">
              <a:spcBef>
                <a:spcPct val="20000"/>
              </a:spcBef>
              <a:buSzPct val="60000"/>
              <a:buFont typeface="Wingdings" charset="2"/>
              <a:buChar char="ü"/>
              <a:defRPr sz="2000" kern="1200">
                <a:solidFill>
                  <a:schemeClr val="tx2"/>
                </a:solidFill>
                <a:latin typeface="Arial"/>
                <a:ea typeface="+mn-ea"/>
                <a:cs typeface="Arial"/>
              </a:defRPr>
            </a:lvl4pPr>
            <a:lvl5pPr marL="746125" indent="-174625" algn="l" defTabSz="457200" rtl="0" eaLnBrk="1" latinLnBrk="0" hangingPunct="1">
              <a:spcBef>
                <a:spcPct val="20000"/>
              </a:spcBef>
              <a:buFont typeface="Arial"/>
              <a:buChar char="»"/>
              <a:tabLst/>
              <a:defRPr sz="1800" kern="1200">
                <a:solidFill>
                  <a:schemeClr val="tx1">
                    <a:lumMod val="95000"/>
                    <a:lumOff val="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sz="2000" dirty="0" smtClean="0">
              <a:latin typeface="Arial" pitchFamily="34" charset="0"/>
              <a:cs typeface="Arial" pitchFamily="34" charset="0"/>
            </a:endParaRPr>
          </a:p>
          <a:p>
            <a:pPr algn="ctr"/>
            <a:r>
              <a:rPr lang="en-US" sz="2000" u="sng" dirty="0" err="1" smtClean="0">
                <a:solidFill>
                  <a:srgbClr val="0070C0"/>
                </a:solidFill>
                <a:latin typeface="Arial" pitchFamily="34" charset="0"/>
                <a:cs typeface="Arial" pitchFamily="34" charset="0"/>
              </a:rPr>
              <a:t>www.annenberginstitute.org</a:t>
            </a:r>
            <a:r>
              <a:rPr lang="en-US" sz="2000" u="sng" dirty="0" smtClean="0">
                <a:solidFill>
                  <a:srgbClr val="0070C0"/>
                </a:solidFill>
                <a:latin typeface="Arial" pitchFamily="34" charset="0"/>
                <a:cs typeface="Arial" pitchFamily="34" charset="0"/>
              </a:rPr>
              <a:t>/</a:t>
            </a:r>
            <a:r>
              <a:rPr lang="en-US" sz="2000" u="sng" dirty="0" err="1" smtClean="0">
                <a:solidFill>
                  <a:srgbClr val="0070C0"/>
                </a:solidFill>
                <a:latin typeface="Arial" pitchFamily="34" charset="0"/>
                <a:cs typeface="Arial" pitchFamily="34" charset="0"/>
              </a:rPr>
              <a:t>cris</a:t>
            </a:r>
            <a:r>
              <a:rPr lang="en-US" sz="2000" u="sng" dirty="0" smtClean="0">
                <a:solidFill>
                  <a:srgbClr val="0070C0"/>
                </a:solidFill>
                <a:latin typeface="Arial" pitchFamily="34" charset="0"/>
                <a:cs typeface="Arial" pitchFamily="34" charset="0"/>
              </a:rPr>
              <a:t> </a:t>
            </a:r>
            <a:endParaRPr lang="en-US" sz="2000" dirty="0" smtClean="0"/>
          </a:p>
          <a:p>
            <a:pPr algn="ctr"/>
            <a:r>
              <a:rPr lang="en-US" sz="2000" u="sng" dirty="0" err="1" smtClean="0">
                <a:solidFill>
                  <a:srgbClr val="0070C0"/>
                </a:solidFill>
                <a:latin typeface="Arial" pitchFamily="34" charset="0"/>
                <a:cs typeface="Arial" pitchFamily="34" charset="0"/>
              </a:rPr>
              <a:t>www.dallasisd.org</a:t>
            </a:r>
            <a:endParaRPr lang="en-US" sz="2000" u="sng" dirty="0" smtClean="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8534488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1150" y="155203"/>
            <a:ext cx="8822850" cy="1034348"/>
          </a:xfrm>
        </p:spPr>
        <p:txBody>
          <a:bodyPr>
            <a:normAutofit fontScale="90000"/>
          </a:bodyPr>
          <a:lstStyle/>
          <a:p>
            <a:pPr algn="ctr"/>
            <a:r>
              <a:rPr lang="en-US" dirty="0" smtClean="0"/>
              <a:t>Context for College Readiness Initiative: </a:t>
            </a:r>
            <a:br>
              <a:rPr lang="en-US" dirty="0" smtClean="0"/>
            </a:br>
            <a:r>
              <a:rPr lang="en-US" dirty="0" smtClean="0"/>
              <a:t>Recent Trends in Educational Attainment</a:t>
            </a:r>
            <a:endParaRPr lang="en-US" dirty="0"/>
          </a:p>
        </p:txBody>
      </p:sp>
      <p:sp>
        <p:nvSpPr>
          <p:cNvPr id="2" name="Content Placeholder 1"/>
          <p:cNvSpPr>
            <a:spLocks noGrp="1"/>
          </p:cNvSpPr>
          <p:nvPr>
            <p:ph idx="1"/>
          </p:nvPr>
        </p:nvSpPr>
        <p:spPr>
          <a:xfrm>
            <a:off x="282222" y="1355159"/>
            <a:ext cx="8607778" cy="4992757"/>
          </a:xfrm>
        </p:spPr>
        <p:txBody>
          <a:bodyPr/>
          <a:lstStyle/>
          <a:p>
            <a:pPr marL="0" indent="0">
              <a:buNone/>
            </a:pPr>
            <a:endParaRPr lang="en-US" dirty="0"/>
          </a:p>
          <a:p>
            <a:endParaRPr lang="en-US" dirty="0" smtClean="0"/>
          </a:p>
        </p:txBody>
      </p:sp>
      <p:graphicFrame>
        <p:nvGraphicFramePr>
          <p:cNvPr id="3" name="Chart 2"/>
          <p:cNvGraphicFramePr/>
          <p:nvPr>
            <p:extLst>
              <p:ext uri="{D42A27DB-BD31-4B8C-83A1-F6EECF244321}">
                <p14:modId xmlns:p14="http://schemas.microsoft.com/office/powerpoint/2010/main" val="816762265"/>
              </p:ext>
            </p:extLst>
          </p:nvPr>
        </p:nvGraphicFramePr>
        <p:xfrm>
          <a:off x="321150" y="1252324"/>
          <a:ext cx="6386062" cy="426140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787597" y="2049780"/>
            <a:ext cx="1579466" cy="369332"/>
          </a:xfrm>
          <a:prstGeom prst="rect">
            <a:avLst/>
          </a:prstGeom>
          <a:noFill/>
        </p:spPr>
        <p:txBody>
          <a:bodyPr wrap="none" rtlCol="0">
            <a:spAutoFit/>
          </a:bodyPr>
          <a:lstStyle/>
          <a:p>
            <a:r>
              <a:rPr lang="en-US" b="1" dirty="0" smtClean="0">
                <a:solidFill>
                  <a:srgbClr val="008000"/>
                </a:solidFill>
              </a:rPr>
              <a:t>HS Graduation</a:t>
            </a:r>
            <a:endParaRPr lang="en-US" b="1" dirty="0">
              <a:solidFill>
                <a:srgbClr val="008000"/>
              </a:solidFill>
            </a:endParaRPr>
          </a:p>
        </p:txBody>
      </p:sp>
      <p:sp>
        <p:nvSpPr>
          <p:cNvPr id="6" name="TextBox 5"/>
          <p:cNvSpPr txBox="1"/>
          <p:nvPr/>
        </p:nvSpPr>
        <p:spPr>
          <a:xfrm>
            <a:off x="6787597" y="2801873"/>
            <a:ext cx="2002246" cy="369332"/>
          </a:xfrm>
          <a:prstGeom prst="rect">
            <a:avLst/>
          </a:prstGeom>
          <a:noFill/>
        </p:spPr>
        <p:txBody>
          <a:bodyPr wrap="none" rtlCol="0">
            <a:spAutoFit/>
          </a:bodyPr>
          <a:lstStyle/>
          <a:p>
            <a:r>
              <a:rPr lang="en-US" b="1" dirty="0" smtClean="0">
                <a:solidFill>
                  <a:srgbClr val="008000"/>
                </a:solidFill>
              </a:rPr>
              <a:t>College Enrollment</a:t>
            </a:r>
            <a:endParaRPr lang="en-US" b="1" dirty="0">
              <a:solidFill>
                <a:srgbClr val="008000"/>
              </a:solidFill>
            </a:endParaRPr>
          </a:p>
        </p:txBody>
      </p:sp>
      <p:sp>
        <p:nvSpPr>
          <p:cNvPr id="7" name="TextBox 6"/>
          <p:cNvSpPr txBox="1"/>
          <p:nvPr/>
        </p:nvSpPr>
        <p:spPr>
          <a:xfrm>
            <a:off x="6686064" y="3279302"/>
            <a:ext cx="2122960" cy="646331"/>
          </a:xfrm>
          <a:prstGeom prst="rect">
            <a:avLst/>
          </a:prstGeom>
          <a:noFill/>
        </p:spPr>
        <p:txBody>
          <a:bodyPr wrap="none" rtlCol="0">
            <a:spAutoFit/>
          </a:bodyPr>
          <a:lstStyle/>
          <a:p>
            <a:pPr algn="ctr"/>
            <a:r>
              <a:rPr lang="en-US" b="1" dirty="0">
                <a:solidFill>
                  <a:srgbClr val="008000"/>
                </a:solidFill>
              </a:rPr>
              <a:t>College Completion</a:t>
            </a:r>
          </a:p>
          <a:p>
            <a:pPr algn="ctr"/>
            <a:r>
              <a:rPr lang="en-US" b="1" dirty="0" smtClean="0">
                <a:solidFill>
                  <a:srgbClr val="008000"/>
                </a:solidFill>
              </a:rPr>
              <a:t>4 Year</a:t>
            </a:r>
            <a:endParaRPr lang="en-US" b="1" dirty="0">
              <a:solidFill>
                <a:srgbClr val="008000"/>
              </a:solidFill>
            </a:endParaRPr>
          </a:p>
        </p:txBody>
      </p:sp>
      <p:sp>
        <p:nvSpPr>
          <p:cNvPr id="9" name="TextBox 8"/>
          <p:cNvSpPr txBox="1"/>
          <p:nvPr/>
        </p:nvSpPr>
        <p:spPr>
          <a:xfrm>
            <a:off x="6742002" y="4315827"/>
            <a:ext cx="2122960" cy="646331"/>
          </a:xfrm>
          <a:prstGeom prst="rect">
            <a:avLst/>
          </a:prstGeom>
          <a:noFill/>
        </p:spPr>
        <p:txBody>
          <a:bodyPr wrap="none" rtlCol="0">
            <a:spAutoFit/>
          </a:bodyPr>
          <a:lstStyle/>
          <a:p>
            <a:pPr algn="ctr"/>
            <a:r>
              <a:rPr lang="en-US" b="1" dirty="0">
                <a:solidFill>
                  <a:srgbClr val="008000"/>
                </a:solidFill>
              </a:rPr>
              <a:t>College Completion</a:t>
            </a:r>
          </a:p>
          <a:p>
            <a:pPr algn="ctr"/>
            <a:r>
              <a:rPr lang="en-US" b="1" dirty="0">
                <a:solidFill>
                  <a:srgbClr val="008000"/>
                </a:solidFill>
              </a:rPr>
              <a:t>2</a:t>
            </a:r>
            <a:r>
              <a:rPr lang="en-US" b="1" dirty="0" smtClean="0">
                <a:solidFill>
                  <a:srgbClr val="008000"/>
                </a:solidFill>
              </a:rPr>
              <a:t> Year</a:t>
            </a:r>
            <a:endParaRPr lang="en-US" b="1" dirty="0">
              <a:solidFill>
                <a:srgbClr val="008000"/>
              </a:solidFill>
            </a:endParaRPr>
          </a:p>
        </p:txBody>
      </p:sp>
      <p:sp>
        <p:nvSpPr>
          <p:cNvPr id="10" name="TextBox 9"/>
          <p:cNvSpPr txBox="1"/>
          <p:nvPr/>
        </p:nvSpPr>
        <p:spPr>
          <a:xfrm>
            <a:off x="852100" y="5803078"/>
            <a:ext cx="4879423" cy="369332"/>
          </a:xfrm>
          <a:prstGeom prst="rect">
            <a:avLst/>
          </a:prstGeom>
          <a:noFill/>
        </p:spPr>
        <p:txBody>
          <a:bodyPr wrap="none" rtlCol="0">
            <a:spAutoFit/>
          </a:bodyPr>
          <a:lstStyle/>
          <a:p>
            <a:r>
              <a:rPr lang="en-US" b="1" dirty="0" smtClean="0"/>
              <a:t>Source: National Center for Education Statistics</a:t>
            </a:r>
            <a:endParaRPr lang="en-US" b="1" dirty="0"/>
          </a:p>
        </p:txBody>
      </p:sp>
    </p:spTree>
    <p:extLst>
      <p:ext uri="{BB962C8B-B14F-4D97-AF65-F5344CB8AC3E}">
        <p14:creationId xmlns:p14="http://schemas.microsoft.com/office/powerpoint/2010/main" val="469620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Five CRIS Sites</a:t>
            </a:r>
            <a:endParaRPr lang="en-US" dirty="0"/>
          </a:p>
        </p:txBody>
      </p:sp>
      <p:pic>
        <p:nvPicPr>
          <p:cNvPr id="18" name="Picture 2" descr="http://www.martinsaphug.com/wp-content/uploads/2010/07/mapoftheusa.jpg"/>
          <p:cNvPicPr>
            <a:picLocks noChangeAspect="1" noChangeArrowheads="1"/>
          </p:cNvPicPr>
          <p:nvPr/>
        </p:nvPicPr>
        <p:blipFill>
          <a:blip r:embed="rId3" cstate="print"/>
          <a:srcRect/>
          <a:stretch>
            <a:fillRect/>
          </a:stretch>
        </p:blipFill>
        <p:spPr bwMode="auto">
          <a:xfrm>
            <a:off x="707268" y="1426362"/>
            <a:ext cx="7239000" cy="4974052"/>
          </a:xfrm>
          <a:prstGeom prst="rect">
            <a:avLst/>
          </a:prstGeom>
          <a:noFill/>
        </p:spPr>
      </p:pic>
      <p:sp>
        <p:nvSpPr>
          <p:cNvPr id="19" name="TextBox 18"/>
          <p:cNvSpPr txBox="1"/>
          <p:nvPr/>
        </p:nvSpPr>
        <p:spPr>
          <a:xfrm>
            <a:off x="1164468" y="3487058"/>
            <a:ext cx="1371600" cy="738664"/>
          </a:xfrm>
          <a:prstGeom prst="rect">
            <a:avLst/>
          </a:prstGeom>
          <a:solidFill>
            <a:srgbClr val="C00000"/>
          </a:solidFill>
        </p:spPr>
        <p:txBody>
          <a:bodyPr wrap="square" rtlCol="0">
            <a:spAutoFit/>
          </a:bodyPr>
          <a:lstStyle/>
          <a:p>
            <a:r>
              <a:rPr lang="en-US" sz="1400" b="1" dirty="0">
                <a:solidFill>
                  <a:prstClr val="white"/>
                </a:solidFill>
              </a:rPr>
              <a:t>San Jose Unified School District</a:t>
            </a:r>
          </a:p>
        </p:txBody>
      </p:sp>
      <p:sp>
        <p:nvSpPr>
          <p:cNvPr id="20" name="Oval 19"/>
          <p:cNvSpPr/>
          <p:nvPr/>
        </p:nvSpPr>
        <p:spPr>
          <a:xfrm>
            <a:off x="783468" y="3487058"/>
            <a:ext cx="304800" cy="304800"/>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Oval 20"/>
          <p:cNvSpPr/>
          <p:nvPr/>
        </p:nvSpPr>
        <p:spPr>
          <a:xfrm>
            <a:off x="4060068" y="4858658"/>
            <a:ext cx="304800" cy="304800"/>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a:off x="4441068" y="4782458"/>
            <a:ext cx="1447800" cy="738664"/>
          </a:xfrm>
          <a:prstGeom prst="rect">
            <a:avLst/>
          </a:prstGeom>
          <a:solidFill>
            <a:srgbClr val="C00000"/>
          </a:solidFill>
        </p:spPr>
        <p:txBody>
          <a:bodyPr wrap="square" rtlCol="0">
            <a:spAutoFit/>
          </a:bodyPr>
          <a:lstStyle/>
          <a:p>
            <a:r>
              <a:rPr lang="en-US" sz="1400" b="1" dirty="0">
                <a:solidFill>
                  <a:prstClr val="white"/>
                </a:solidFill>
              </a:rPr>
              <a:t>Dallas Independent School District</a:t>
            </a:r>
          </a:p>
        </p:txBody>
      </p:sp>
      <p:sp>
        <p:nvSpPr>
          <p:cNvPr id="23" name="Oval 22"/>
          <p:cNvSpPr/>
          <p:nvPr/>
        </p:nvSpPr>
        <p:spPr>
          <a:xfrm>
            <a:off x="6879468" y="3029858"/>
            <a:ext cx="304800" cy="304800"/>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4" name="Oval 23"/>
          <p:cNvSpPr/>
          <p:nvPr/>
        </p:nvSpPr>
        <p:spPr>
          <a:xfrm>
            <a:off x="7031868" y="2725058"/>
            <a:ext cx="304800" cy="304800"/>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5" name="Rectangle 24"/>
          <p:cNvSpPr/>
          <p:nvPr/>
        </p:nvSpPr>
        <p:spPr>
          <a:xfrm>
            <a:off x="7260468" y="1963058"/>
            <a:ext cx="1295400" cy="762000"/>
          </a:xfrm>
          <a:prstGeom prst="rect">
            <a:avLst/>
          </a:prstGeom>
          <a:solidFill>
            <a:srgbClr val="C00000"/>
          </a:solidFill>
        </p:spPr>
        <p:txBody>
          <a:bodyPr wrap="square" rtlCol="0">
            <a:spAutoFit/>
          </a:bodyPr>
          <a:lstStyle/>
          <a:p>
            <a:r>
              <a:rPr lang="en-US" sz="1400" b="1" dirty="0">
                <a:solidFill>
                  <a:prstClr val="white"/>
                </a:solidFill>
              </a:rPr>
              <a:t>New Visions for Public Schools (NYC)</a:t>
            </a:r>
          </a:p>
        </p:txBody>
      </p:sp>
      <p:sp>
        <p:nvSpPr>
          <p:cNvPr id="26" name="Rectangle 25"/>
          <p:cNvSpPr/>
          <p:nvPr/>
        </p:nvSpPr>
        <p:spPr>
          <a:xfrm>
            <a:off x="7260468" y="3334658"/>
            <a:ext cx="1143000" cy="738664"/>
          </a:xfrm>
          <a:prstGeom prst="rect">
            <a:avLst/>
          </a:prstGeom>
          <a:solidFill>
            <a:srgbClr val="C00000"/>
          </a:solidFill>
        </p:spPr>
        <p:txBody>
          <a:bodyPr wrap="square" rtlCol="0">
            <a:spAutoFit/>
          </a:bodyPr>
          <a:lstStyle/>
          <a:p>
            <a:r>
              <a:rPr lang="en-US" sz="1400" b="1" dirty="0">
                <a:solidFill>
                  <a:prstClr val="white"/>
                </a:solidFill>
              </a:rPr>
              <a:t>School District of Philadelphia</a:t>
            </a:r>
          </a:p>
        </p:txBody>
      </p:sp>
      <p:sp>
        <p:nvSpPr>
          <p:cNvPr id="27" name="Oval 26"/>
          <p:cNvSpPr/>
          <p:nvPr/>
        </p:nvSpPr>
        <p:spPr>
          <a:xfrm>
            <a:off x="6346068" y="3029858"/>
            <a:ext cx="304800" cy="304800"/>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p:cNvSpPr/>
          <p:nvPr/>
        </p:nvSpPr>
        <p:spPr>
          <a:xfrm>
            <a:off x="5050668" y="2466296"/>
            <a:ext cx="1371600" cy="523220"/>
          </a:xfrm>
          <a:prstGeom prst="rect">
            <a:avLst/>
          </a:prstGeom>
          <a:solidFill>
            <a:srgbClr val="C00000"/>
          </a:solidFill>
        </p:spPr>
        <p:txBody>
          <a:bodyPr wrap="square" rtlCol="0">
            <a:spAutoFit/>
          </a:bodyPr>
          <a:lstStyle/>
          <a:p>
            <a:r>
              <a:rPr lang="en-US" sz="1400" b="1" dirty="0">
                <a:solidFill>
                  <a:prstClr val="white"/>
                </a:solidFill>
              </a:rPr>
              <a:t>Pittsburgh Public Schools</a:t>
            </a:r>
          </a:p>
        </p:txBody>
      </p:sp>
    </p:spTree>
    <p:extLst>
      <p:ext uri="{BB962C8B-B14F-4D97-AF65-F5344CB8AC3E}">
        <p14:creationId xmlns:p14="http://schemas.microsoft.com/office/powerpoint/2010/main" val="1501120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22" y="81614"/>
            <a:ext cx="8822850" cy="860024"/>
          </a:xfrm>
        </p:spPr>
        <p:txBody>
          <a:bodyPr>
            <a:normAutofit fontScale="90000"/>
          </a:bodyPr>
          <a:lstStyle/>
          <a:p>
            <a:pPr algn="ctr"/>
            <a:r>
              <a:rPr lang="en-US" dirty="0" smtClean="0"/>
              <a:t>College readiness is multi-dimensional</a:t>
            </a:r>
            <a:endParaRPr lang="en-US" dirty="0"/>
          </a:p>
        </p:txBody>
      </p:sp>
      <p:grpSp>
        <p:nvGrpSpPr>
          <p:cNvPr id="4" name="Group 3"/>
          <p:cNvGrpSpPr/>
          <p:nvPr/>
        </p:nvGrpSpPr>
        <p:grpSpPr>
          <a:xfrm>
            <a:off x="2347799" y="2646126"/>
            <a:ext cx="4267200" cy="3002690"/>
            <a:chOff x="2209800" y="3169510"/>
            <a:chExt cx="4267200" cy="3002690"/>
          </a:xfrm>
        </p:grpSpPr>
        <p:sp>
          <p:nvSpPr>
            <p:cNvPr id="5" name="Oval 4"/>
            <p:cNvSpPr/>
            <p:nvPr/>
          </p:nvSpPr>
          <p:spPr>
            <a:xfrm>
              <a:off x="2209800" y="4160110"/>
              <a:ext cx="2683566" cy="2012090"/>
            </a:xfrm>
            <a:prstGeom prst="ellipse">
              <a:avLst/>
            </a:prstGeom>
            <a:noFill/>
            <a:ln w="53975">
              <a:solidFill>
                <a:srgbClr val="007C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Palatino"/>
              </a:endParaRPr>
            </a:p>
          </p:txBody>
        </p:sp>
        <p:sp>
          <p:nvSpPr>
            <p:cNvPr id="6" name="Oval 5"/>
            <p:cNvSpPr/>
            <p:nvPr/>
          </p:nvSpPr>
          <p:spPr>
            <a:xfrm>
              <a:off x="3733800" y="4160110"/>
              <a:ext cx="2683566" cy="2012090"/>
            </a:xfrm>
            <a:prstGeom prst="ellipse">
              <a:avLst/>
            </a:prstGeom>
            <a:noFill/>
            <a:ln w="53975">
              <a:solidFill>
                <a:srgbClr val="8C15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Palatino"/>
              </a:endParaRPr>
            </a:p>
          </p:txBody>
        </p:sp>
        <p:sp>
          <p:nvSpPr>
            <p:cNvPr id="7" name="Oval 6"/>
            <p:cNvSpPr/>
            <p:nvPr/>
          </p:nvSpPr>
          <p:spPr>
            <a:xfrm>
              <a:off x="2887134" y="3169510"/>
              <a:ext cx="2683566" cy="2012090"/>
            </a:xfrm>
            <a:prstGeom prst="ellipse">
              <a:avLst/>
            </a:prstGeom>
            <a:noFill/>
            <a:ln w="53975">
              <a:solidFill>
                <a:srgbClr val="E98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Palatino"/>
              </a:endParaRPr>
            </a:p>
          </p:txBody>
        </p:sp>
        <p:sp>
          <p:nvSpPr>
            <p:cNvPr id="8" name="TextBox 7"/>
            <p:cNvSpPr txBox="1"/>
            <p:nvPr/>
          </p:nvSpPr>
          <p:spPr>
            <a:xfrm>
              <a:off x="3388361" y="3437579"/>
              <a:ext cx="1717039" cy="523220"/>
            </a:xfrm>
            <a:prstGeom prst="rect">
              <a:avLst/>
            </a:prstGeom>
            <a:noFill/>
          </p:spPr>
          <p:txBody>
            <a:bodyPr wrap="square" rtlCol="0">
              <a:spAutoFit/>
            </a:bodyPr>
            <a:lstStyle/>
            <a:p>
              <a:pPr algn="ctr"/>
              <a:r>
                <a:rPr lang="en-US" sz="1400" b="1" dirty="0" smtClean="0">
                  <a:latin typeface="Palatino"/>
                </a:rPr>
                <a:t>ACADEMIC PREPAREDNESS</a:t>
              </a:r>
              <a:endParaRPr lang="en-US" sz="1400" b="1" dirty="0">
                <a:latin typeface="Palatino"/>
              </a:endParaRPr>
            </a:p>
          </p:txBody>
        </p:sp>
        <p:sp>
          <p:nvSpPr>
            <p:cNvPr id="9" name="TextBox 8"/>
            <p:cNvSpPr txBox="1"/>
            <p:nvPr/>
          </p:nvSpPr>
          <p:spPr>
            <a:xfrm>
              <a:off x="4800600" y="4953000"/>
              <a:ext cx="1676400" cy="523220"/>
            </a:xfrm>
            <a:prstGeom prst="rect">
              <a:avLst/>
            </a:prstGeom>
            <a:noFill/>
          </p:spPr>
          <p:txBody>
            <a:bodyPr wrap="square" rtlCol="0">
              <a:spAutoFit/>
            </a:bodyPr>
            <a:lstStyle/>
            <a:p>
              <a:pPr algn="ctr"/>
              <a:r>
                <a:rPr lang="en-US" sz="1400" b="1" dirty="0" smtClean="0">
                  <a:latin typeface="Palatino"/>
                </a:rPr>
                <a:t>ACADEMIC TENACITY</a:t>
              </a:r>
            </a:p>
          </p:txBody>
        </p:sp>
        <p:sp>
          <p:nvSpPr>
            <p:cNvPr id="10" name="TextBox 9"/>
            <p:cNvSpPr txBox="1"/>
            <p:nvPr/>
          </p:nvSpPr>
          <p:spPr>
            <a:xfrm>
              <a:off x="2209800" y="4953078"/>
              <a:ext cx="1524000" cy="523220"/>
            </a:xfrm>
            <a:prstGeom prst="rect">
              <a:avLst/>
            </a:prstGeom>
            <a:noFill/>
          </p:spPr>
          <p:txBody>
            <a:bodyPr wrap="square" rtlCol="0">
              <a:spAutoFit/>
            </a:bodyPr>
            <a:lstStyle/>
            <a:p>
              <a:pPr algn="ctr"/>
              <a:r>
                <a:rPr lang="en-US" sz="1400" b="1" dirty="0" smtClean="0">
                  <a:latin typeface="Palatino"/>
                </a:rPr>
                <a:t>COLLEGE</a:t>
              </a:r>
            </a:p>
            <a:p>
              <a:pPr algn="ctr"/>
              <a:r>
                <a:rPr lang="en-US" sz="1400" b="1" dirty="0" smtClean="0">
                  <a:latin typeface="Palatino"/>
                </a:rPr>
                <a:t>KNOWLEDGE</a:t>
              </a:r>
              <a:endParaRPr lang="en-US" sz="1400" b="1" dirty="0">
                <a:latin typeface="Palatino"/>
              </a:endParaRPr>
            </a:p>
          </p:txBody>
        </p:sp>
      </p:grpSp>
      <p:sp>
        <p:nvSpPr>
          <p:cNvPr id="11" name="TextBox 10"/>
          <p:cNvSpPr txBox="1"/>
          <p:nvPr/>
        </p:nvSpPr>
        <p:spPr>
          <a:xfrm>
            <a:off x="2423999" y="1579326"/>
            <a:ext cx="3886200" cy="923330"/>
          </a:xfrm>
          <a:prstGeom prst="rect">
            <a:avLst/>
          </a:prstGeom>
          <a:noFill/>
        </p:spPr>
        <p:txBody>
          <a:bodyPr wrap="square" rtlCol="0">
            <a:spAutoFit/>
          </a:bodyPr>
          <a:lstStyle/>
          <a:p>
            <a:pPr algn="ctr"/>
            <a:r>
              <a:rPr lang="en-US" b="1" dirty="0" smtClean="0">
                <a:solidFill>
                  <a:srgbClr val="E98300"/>
                </a:solidFill>
                <a:latin typeface="Palatino"/>
              </a:rPr>
              <a:t>Coursework, skills, and achievements needed to succeed at college-level work</a:t>
            </a:r>
            <a:endParaRPr lang="en-US" b="1" dirty="0">
              <a:solidFill>
                <a:srgbClr val="E98300"/>
              </a:solidFill>
              <a:latin typeface="Palatino"/>
            </a:endParaRPr>
          </a:p>
        </p:txBody>
      </p:sp>
      <p:sp>
        <p:nvSpPr>
          <p:cNvPr id="12" name="TextBox 11"/>
          <p:cNvSpPr txBox="1"/>
          <p:nvPr/>
        </p:nvSpPr>
        <p:spPr>
          <a:xfrm>
            <a:off x="6691199" y="2874726"/>
            <a:ext cx="1981200" cy="3139321"/>
          </a:xfrm>
          <a:prstGeom prst="rect">
            <a:avLst/>
          </a:prstGeom>
          <a:noFill/>
        </p:spPr>
        <p:txBody>
          <a:bodyPr wrap="square" rtlCol="0">
            <a:spAutoFit/>
          </a:bodyPr>
          <a:lstStyle/>
          <a:p>
            <a:r>
              <a:rPr lang="en-US" b="1" dirty="0" smtClean="0">
                <a:solidFill>
                  <a:srgbClr val="8C1515"/>
                </a:solidFill>
                <a:latin typeface="Palatino"/>
              </a:rPr>
              <a:t>Beliefs, motivation, attitudes, and behaviors needed to successfully engage with academic challenges and college-going goals</a:t>
            </a:r>
            <a:endParaRPr lang="en-US" b="1" dirty="0">
              <a:solidFill>
                <a:srgbClr val="8C1515"/>
              </a:solidFill>
              <a:latin typeface="Palatino"/>
            </a:endParaRPr>
          </a:p>
        </p:txBody>
      </p:sp>
      <p:sp>
        <p:nvSpPr>
          <p:cNvPr id="13" name="TextBox 12"/>
          <p:cNvSpPr txBox="1"/>
          <p:nvPr/>
        </p:nvSpPr>
        <p:spPr>
          <a:xfrm>
            <a:off x="366599" y="3281801"/>
            <a:ext cx="1905000" cy="2585323"/>
          </a:xfrm>
          <a:prstGeom prst="rect">
            <a:avLst/>
          </a:prstGeom>
          <a:noFill/>
        </p:spPr>
        <p:txBody>
          <a:bodyPr wrap="square" rtlCol="0">
            <a:spAutoFit/>
          </a:bodyPr>
          <a:lstStyle/>
          <a:p>
            <a:pPr algn="r"/>
            <a:r>
              <a:rPr lang="en-US" b="1" dirty="0" smtClean="0">
                <a:solidFill>
                  <a:srgbClr val="007C8C"/>
                </a:solidFill>
                <a:latin typeface="Palatino"/>
              </a:rPr>
              <a:t>Knowledge, skills, and behaviors needed to access college and successfully navigate its demands</a:t>
            </a:r>
            <a:endParaRPr lang="en-US" b="1" dirty="0">
              <a:solidFill>
                <a:srgbClr val="007C8C"/>
              </a:solidFill>
              <a:latin typeface="Palatin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22" y="65539"/>
            <a:ext cx="8822850" cy="860024"/>
          </a:xfrm>
        </p:spPr>
        <p:txBody>
          <a:bodyPr>
            <a:normAutofit/>
          </a:bodyPr>
          <a:lstStyle/>
          <a:p>
            <a:pPr algn="ctr"/>
            <a:r>
              <a:rPr lang="en-US" dirty="0" smtClean="0"/>
              <a:t>A tri-level approach</a:t>
            </a:r>
            <a:endParaRPr lang="en-US" dirty="0"/>
          </a:p>
        </p:txBody>
      </p:sp>
      <p:sp>
        <p:nvSpPr>
          <p:cNvPr id="3" name="Content Placeholder 2"/>
          <p:cNvSpPr>
            <a:spLocks noGrp="1"/>
          </p:cNvSpPr>
          <p:nvPr>
            <p:ph idx="1"/>
          </p:nvPr>
        </p:nvSpPr>
        <p:spPr>
          <a:xfrm>
            <a:off x="282223" y="1592405"/>
            <a:ext cx="5383166" cy="4695584"/>
          </a:xfrm>
        </p:spPr>
        <p:txBody>
          <a:bodyPr/>
          <a:lstStyle/>
          <a:p>
            <a:r>
              <a:rPr lang="en-US" dirty="0" smtClean="0">
                <a:latin typeface="Palatino"/>
              </a:rPr>
              <a:t>Individual (student)</a:t>
            </a:r>
          </a:p>
          <a:p>
            <a:pPr marL="0" indent="0">
              <a:buNone/>
            </a:pPr>
            <a:endParaRPr lang="en-US" dirty="0" smtClean="0">
              <a:latin typeface="Palatino"/>
            </a:endParaRPr>
          </a:p>
          <a:p>
            <a:r>
              <a:rPr lang="en-US" dirty="0" smtClean="0">
                <a:latin typeface="Palatino"/>
              </a:rPr>
              <a:t>Setting (school)</a:t>
            </a:r>
          </a:p>
          <a:p>
            <a:pPr marL="0" indent="0">
              <a:buNone/>
            </a:pPr>
            <a:endParaRPr lang="en-US" dirty="0" smtClean="0">
              <a:latin typeface="Palatino"/>
            </a:endParaRPr>
          </a:p>
          <a:p>
            <a:r>
              <a:rPr lang="en-US" dirty="0" smtClean="0">
                <a:latin typeface="Palatino"/>
              </a:rPr>
              <a:t>System (district and partners)</a:t>
            </a:r>
          </a:p>
          <a:p>
            <a:endParaRPr lang="en-US" dirty="0">
              <a:latin typeface="Palatino"/>
            </a:endParaRPr>
          </a:p>
          <a:p>
            <a:pPr marL="0" indent="0">
              <a:buNone/>
            </a:pPr>
            <a:r>
              <a:rPr lang="en-US" b="1" i="1" dirty="0" smtClean="0">
                <a:solidFill>
                  <a:srgbClr val="C00000"/>
                </a:solidFill>
                <a:latin typeface="Palatino"/>
              </a:rPr>
              <a:t>Goal: generate actionable knowledge at all three levels</a:t>
            </a:r>
            <a:endParaRPr lang="en-US" b="1" i="1" dirty="0">
              <a:solidFill>
                <a:srgbClr val="C00000"/>
              </a:solidFill>
              <a:latin typeface="Palatino"/>
            </a:endParaRPr>
          </a:p>
        </p:txBody>
      </p:sp>
      <p:pic>
        <p:nvPicPr>
          <p:cNvPr id="4" name="Picture 3"/>
          <p:cNvPicPr>
            <a:picLocks noChangeAspect="1" noChangeArrowheads="1"/>
          </p:cNvPicPr>
          <p:nvPr/>
        </p:nvPicPr>
        <p:blipFill>
          <a:blip r:embed="rId3" cstate="print"/>
          <a:srcRect l="6099" r="11154"/>
          <a:stretch>
            <a:fillRect/>
          </a:stretch>
        </p:blipFill>
        <p:spPr bwMode="auto">
          <a:xfrm>
            <a:off x="5550094" y="1592405"/>
            <a:ext cx="3203289" cy="44201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Sample indicators from the CRIS Menu</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40920513"/>
              </p:ext>
            </p:extLst>
          </p:nvPr>
        </p:nvGraphicFramePr>
        <p:xfrm>
          <a:off x="0" y="1516629"/>
          <a:ext cx="8839201" cy="4768699"/>
        </p:xfrm>
        <a:graphic>
          <a:graphicData uri="http://schemas.openxmlformats.org/drawingml/2006/table">
            <a:tbl>
              <a:tblPr firstRow="1" bandRow="1">
                <a:tableStyleId>{5C22544A-7EE6-4342-B048-85BDC9FD1C3A}</a:tableStyleId>
              </a:tblPr>
              <a:tblGrid>
                <a:gridCol w="1990872"/>
                <a:gridCol w="2173165"/>
                <a:gridCol w="2138289"/>
                <a:gridCol w="2536875"/>
              </a:tblGrid>
              <a:tr h="590559">
                <a:tc>
                  <a:txBody>
                    <a:bodyPr/>
                    <a:lstStyle/>
                    <a:p>
                      <a:pPr algn="ctr"/>
                      <a:endParaRPr lang="en-US" sz="1400" dirty="0">
                        <a:solidFill>
                          <a:srgbClr val="E98300"/>
                        </a:solidFill>
                        <a:latin typeface="Palatino"/>
                      </a:endParaRPr>
                    </a:p>
                  </a:txBody>
                  <a:tcPr marL="78712" marR="78712" marT="39355" marB="39355"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rgbClr val="007C8C"/>
                          </a:solidFill>
                          <a:latin typeface="Palatino"/>
                        </a:rPr>
                        <a:t>INDIVIDUAL-LEVEL INDICATORS</a:t>
                      </a:r>
                      <a:endParaRPr lang="en-US" sz="1400" dirty="0">
                        <a:solidFill>
                          <a:srgbClr val="007C8C"/>
                        </a:solidFill>
                        <a:latin typeface="Palatino"/>
                      </a:endParaRPr>
                    </a:p>
                  </a:txBody>
                  <a:tcPr marL="78712" marR="78712" marT="39355" marB="39355"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rgbClr val="007C8C"/>
                          </a:solidFill>
                          <a:latin typeface="Palatino"/>
                        </a:rPr>
                        <a:t>SETTING-LEVEL INDICATORS</a:t>
                      </a:r>
                      <a:endParaRPr lang="en-US" sz="1400" dirty="0">
                        <a:solidFill>
                          <a:srgbClr val="007C8C"/>
                        </a:solidFill>
                        <a:latin typeface="Palatino"/>
                      </a:endParaRPr>
                    </a:p>
                  </a:txBody>
                  <a:tcPr marL="78712" marR="78712" marT="39355" marB="39355"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rgbClr val="007C8C"/>
                          </a:solidFill>
                          <a:latin typeface="Palatino"/>
                        </a:rPr>
                        <a:t>SYSTEM-LEVEL</a:t>
                      </a:r>
                      <a:r>
                        <a:rPr lang="en-US" sz="1400" baseline="0" dirty="0" smtClean="0">
                          <a:solidFill>
                            <a:srgbClr val="007C8C"/>
                          </a:solidFill>
                          <a:latin typeface="Palatino"/>
                        </a:rPr>
                        <a:t> </a:t>
                      </a:r>
                    </a:p>
                    <a:p>
                      <a:pPr algn="ctr"/>
                      <a:r>
                        <a:rPr lang="en-US" sz="1400" baseline="0" dirty="0" smtClean="0">
                          <a:solidFill>
                            <a:srgbClr val="007C8C"/>
                          </a:solidFill>
                          <a:latin typeface="Palatino"/>
                        </a:rPr>
                        <a:t>INDICATORS</a:t>
                      </a:r>
                      <a:endParaRPr lang="en-US" sz="1400" dirty="0">
                        <a:solidFill>
                          <a:srgbClr val="007C8C"/>
                        </a:solidFill>
                        <a:latin typeface="Palatino"/>
                      </a:endParaRPr>
                    </a:p>
                  </a:txBody>
                  <a:tcPr marL="78712" marR="78712" marT="39355" marB="39355"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97164">
                <a:tc>
                  <a:txBody>
                    <a:bodyPr/>
                    <a:lstStyle/>
                    <a:p>
                      <a:pPr algn="ctr"/>
                      <a:r>
                        <a:rPr lang="en-US" sz="1400" b="1" dirty="0" smtClean="0">
                          <a:solidFill>
                            <a:srgbClr val="C00000"/>
                          </a:solidFill>
                          <a:latin typeface="Palatino"/>
                        </a:rPr>
                        <a:t>ACADEMIC </a:t>
                      </a:r>
                    </a:p>
                    <a:p>
                      <a:pPr algn="ctr"/>
                      <a:r>
                        <a:rPr lang="en-US" sz="1400" b="1" dirty="0" smtClean="0">
                          <a:solidFill>
                            <a:srgbClr val="C00000"/>
                          </a:solidFill>
                          <a:latin typeface="Palatino"/>
                        </a:rPr>
                        <a:t>PREPAREDNESS (AP)</a:t>
                      </a:r>
                      <a:endParaRPr lang="en-US" sz="1400" b="1" dirty="0">
                        <a:solidFill>
                          <a:srgbClr val="C00000"/>
                        </a:solidFill>
                        <a:latin typeface="Palatino"/>
                      </a:endParaRPr>
                    </a:p>
                  </a:txBody>
                  <a:tcPr marL="78712" marR="78712" marT="39355" marB="39355" anchor="ctr">
                    <a:lnL w="38100" cap="flat" cmpd="sng" algn="ctr">
                      <a:no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spcBef>
                          <a:spcPts val="0"/>
                        </a:spcBef>
                        <a:spcAft>
                          <a:spcPts val="600"/>
                        </a:spcAft>
                        <a:buFont typeface="Arial" pitchFamily="34" charset="0"/>
                        <a:buNone/>
                      </a:pPr>
                      <a:r>
                        <a:rPr lang="en-US" sz="1400" b="1" dirty="0" smtClean="0">
                          <a:latin typeface="Palatino"/>
                        </a:rPr>
                        <a:t>GPA                                </a:t>
                      </a:r>
                      <a:r>
                        <a:rPr lang="en-US" sz="1400" b="1" dirty="0" smtClean="0">
                          <a:latin typeface="Palatino"/>
                          <a:sym typeface="Wingdings"/>
                        </a:rPr>
                        <a:t></a:t>
                      </a:r>
                      <a:endParaRPr lang="en-US" sz="1400" b="1" baseline="0" dirty="0" smtClean="0">
                        <a:latin typeface="Palatino"/>
                      </a:endParaRPr>
                    </a:p>
                    <a:p>
                      <a:pPr marL="0" indent="0" algn="l">
                        <a:buFont typeface="Arial" pitchFamily="34" charset="0"/>
                        <a:buNone/>
                      </a:pPr>
                      <a:endParaRPr lang="en-US" sz="1400" baseline="0" dirty="0" smtClean="0">
                        <a:latin typeface="Palatino"/>
                      </a:endParaRPr>
                    </a:p>
                    <a:p>
                      <a:pPr marL="0" indent="0" algn="l">
                        <a:buFont typeface="Arial" pitchFamily="34" charset="0"/>
                        <a:buNone/>
                      </a:pPr>
                      <a:endParaRPr lang="en-US" sz="1400" baseline="0" dirty="0" smtClean="0">
                        <a:latin typeface="Palatino"/>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endParaRPr lang="en-US" sz="1400" b="1" baseline="0" dirty="0" smtClean="0">
                        <a:latin typeface="Palatino"/>
                      </a:endParaRPr>
                    </a:p>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sz="1400" b="1" baseline="0" dirty="0" smtClean="0">
                          <a:latin typeface="Palatino"/>
                        </a:rPr>
                        <a:t>Consistent grading practices                       </a:t>
                      </a:r>
                      <a:r>
                        <a:rPr lang="en-US" sz="1400" b="1" dirty="0" smtClean="0">
                          <a:latin typeface="Palatino"/>
                          <a:sym typeface="Wingdings"/>
                        </a:rPr>
                        <a:t></a:t>
                      </a:r>
                      <a:endParaRPr lang="en-US" sz="1400" b="1" dirty="0" smtClean="0">
                        <a:latin typeface="Palatino"/>
                      </a:endParaRPr>
                    </a:p>
                    <a:p>
                      <a:pPr marL="0" indent="0" algn="l">
                        <a:spcAft>
                          <a:spcPts val="600"/>
                        </a:spcAft>
                        <a:buFont typeface="Arial" pitchFamily="34" charset="0"/>
                        <a:buNone/>
                      </a:pPr>
                      <a:endParaRPr lang="en-US" sz="1400" baseline="0" dirty="0" smtClean="0">
                        <a:latin typeface="Palatino"/>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Aft>
                          <a:spcPts val="600"/>
                        </a:spcAft>
                        <a:buFont typeface="Arial" pitchFamily="34" charset="0"/>
                        <a:buNone/>
                      </a:pPr>
                      <a:endParaRPr lang="en-US" sz="1400" b="1" baseline="0" dirty="0" smtClean="0">
                        <a:latin typeface="Palatino"/>
                      </a:endParaRPr>
                    </a:p>
                    <a:p>
                      <a:pPr marL="0" indent="0" algn="l">
                        <a:spcAft>
                          <a:spcPts val="600"/>
                        </a:spcAft>
                        <a:buFont typeface="Arial" pitchFamily="34" charset="0"/>
                        <a:buNone/>
                      </a:pPr>
                      <a:endParaRPr lang="en-US" sz="1400" b="1" baseline="0" dirty="0" smtClean="0">
                        <a:latin typeface="Palatino"/>
                      </a:endParaRPr>
                    </a:p>
                    <a:p>
                      <a:pPr marL="0" indent="0" algn="l">
                        <a:spcAft>
                          <a:spcPts val="600"/>
                        </a:spcAft>
                        <a:buFont typeface="Arial" pitchFamily="34" charset="0"/>
                        <a:buNone/>
                      </a:pPr>
                      <a:r>
                        <a:rPr lang="en-US" sz="1400" b="1" baseline="0" dirty="0" smtClean="0">
                          <a:latin typeface="Palatino"/>
                        </a:rPr>
                        <a:t>Alignment of HS and college entrance requirements</a:t>
                      </a:r>
                      <a:endParaRPr lang="en-US" sz="1400" baseline="0" dirty="0" smtClean="0">
                        <a:latin typeface="Palatino"/>
                      </a:endParaRPr>
                    </a:p>
                    <a:p>
                      <a:pPr marL="0" indent="0" algn="l">
                        <a:buFont typeface="Arial" pitchFamily="34" charset="0"/>
                        <a:buNone/>
                      </a:pPr>
                      <a:endParaRPr lang="en-US" sz="1400" baseline="0" dirty="0" smtClean="0">
                        <a:latin typeface="Palatino"/>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noFill/>
                  </a:tcPr>
                </a:tc>
              </a:tr>
              <a:tr h="1252269">
                <a:tc>
                  <a:txBody>
                    <a:bodyPr/>
                    <a:lstStyle/>
                    <a:p>
                      <a:pPr algn="ctr"/>
                      <a:r>
                        <a:rPr lang="en-US" sz="1400" b="1" dirty="0" smtClean="0">
                          <a:solidFill>
                            <a:srgbClr val="C00000"/>
                          </a:solidFill>
                          <a:latin typeface="Palatino"/>
                        </a:rPr>
                        <a:t>COLLEGE </a:t>
                      </a:r>
                    </a:p>
                    <a:p>
                      <a:pPr algn="ctr"/>
                      <a:r>
                        <a:rPr lang="en-US" sz="1400" b="1" dirty="0" smtClean="0">
                          <a:solidFill>
                            <a:srgbClr val="C00000"/>
                          </a:solidFill>
                          <a:latin typeface="Palatino"/>
                        </a:rPr>
                        <a:t>KNOWLEDGE</a:t>
                      </a:r>
                    </a:p>
                    <a:p>
                      <a:pPr algn="ctr"/>
                      <a:r>
                        <a:rPr lang="en-US" sz="1400" b="1" dirty="0" smtClean="0">
                          <a:solidFill>
                            <a:srgbClr val="C00000"/>
                          </a:solidFill>
                          <a:latin typeface="Palatino"/>
                        </a:rPr>
                        <a:t>(CK)</a:t>
                      </a:r>
                      <a:endParaRPr lang="en-US" sz="1400" b="1" dirty="0">
                        <a:solidFill>
                          <a:srgbClr val="C00000"/>
                        </a:solidFill>
                        <a:latin typeface="Palatino"/>
                      </a:endParaRPr>
                    </a:p>
                  </a:txBody>
                  <a:tcPr marL="78712" marR="78712" marT="39355" marB="39355" anchor="ctr">
                    <a:lnL w="38100" cap="flat" cmpd="sng" algn="ctr">
                      <a:no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spcAft>
                          <a:spcPts val="600"/>
                        </a:spcAft>
                        <a:buFont typeface="Arial" pitchFamily="34" charset="0"/>
                        <a:buNone/>
                      </a:pPr>
                      <a:r>
                        <a:rPr lang="en-US" sz="1400" b="0" kern="1200" dirty="0" smtClean="0">
                          <a:solidFill>
                            <a:schemeClr val="dk1"/>
                          </a:solidFill>
                          <a:effectLst/>
                          <a:latin typeface="Palatino"/>
                          <a:ea typeface="+mn-ea"/>
                          <a:cs typeface="+mn-cs"/>
                        </a:rPr>
                        <a:t>Submission of application to colleges that constitute a good match                              </a:t>
                      </a:r>
                      <a:r>
                        <a:rPr lang="en-US" sz="1400" b="0" dirty="0" smtClean="0">
                          <a:latin typeface="Palatino"/>
                          <a:sym typeface="Wingdings"/>
                        </a:rPr>
                        <a:t></a:t>
                      </a:r>
                      <a:endParaRPr lang="en-US" sz="1400" b="0" kern="1200" dirty="0" smtClean="0">
                        <a:solidFill>
                          <a:schemeClr val="dk1"/>
                        </a:solidFill>
                        <a:effectLst/>
                        <a:latin typeface="Palatino"/>
                        <a:ea typeface="+mn-ea"/>
                        <a:cs typeface="+mn-cs"/>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indent="0" algn="l">
                        <a:spcAft>
                          <a:spcPts val="600"/>
                        </a:spcAft>
                        <a:buFont typeface="Arial"/>
                        <a:buNone/>
                      </a:pPr>
                      <a:endParaRPr lang="en-US" sz="1400" b="1" baseline="0" dirty="0" smtClean="0">
                        <a:latin typeface="Palatino"/>
                        <a:sym typeface="Wingdings"/>
                      </a:endParaRPr>
                    </a:p>
                    <a:p>
                      <a:pPr marL="0" indent="0" algn="l">
                        <a:spcAft>
                          <a:spcPts val="600"/>
                        </a:spcAft>
                        <a:buFont typeface="Arial"/>
                        <a:buNone/>
                      </a:pPr>
                      <a:r>
                        <a:rPr lang="en-US" sz="1400" b="1" baseline="0" dirty="0" smtClean="0">
                          <a:latin typeface="Palatino"/>
                          <a:sym typeface="Wingdings"/>
                        </a:rPr>
                        <a:t>                               </a:t>
                      </a:r>
                      <a:endParaRPr lang="en-US" sz="1400" b="1" dirty="0" smtClean="0">
                        <a:latin typeface="Palatino"/>
                        <a:sym typeface="Wingdings"/>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400" b="1" baseline="0" dirty="0" smtClean="0">
                        <a:latin typeface="Palatino"/>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b="0" baseline="0" dirty="0" smtClean="0">
                          <a:latin typeface="Palatino"/>
                        </a:rPr>
                        <a:t>HS college climate    </a:t>
                      </a:r>
                      <a:r>
                        <a:rPr lang="en-US" sz="1400" b="0" dirty="0" smtClean="0">
                          <a:latin typeface="Palatino"/>
                          <a:sym typeface="Wingdings"/>
                        </a:rPr>
                        <a:t></a:t>
                      </a:r>
                      <a:r>
                        <a:rPr lang="en-US" sz="1400" b="0" baseline="0" dirty="0" smtClean="0">
                          <a:latin typeface="Palatino"/>
                        </a:rPr>
                        <a:t>                    </a:t>
                      </a: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indent="0">
                        <a:buFont typeface="Arial" pitchFamily="34" charset="0"/>
                        <a:buNone/>
                      </a:pPr>
                      <a:endParaRPr lang="en-US" sz="1400" b="0" baseline="0" dirty="0" smtClean="0">
                        <a:latin typeface="Palatino"/>
                      </a:endParaRPr>
                    </a:p>
                    <a:p>
                      <a:pPr marL="0" indent="0">
                        <a:buFont typeface="Arial" pitchFamily="34" charset="0"/>
                        <a:buNone/>
                      </a:pPr>
                      <a:endParaRPr lang="en-US" sz="1400" b="0" baseline="0" dirty="0" smtClean="0">
                        <a:latin typeface="Palatino"/>
                      </a:endParaRPr>
                    </a:p>
                    <a:p>
                      <a:pPr marL="0" indent="0">
                        <a:buFont typeface="Arial" pitchFamily="34" charset="0"/>
                        <a:buNone/>
                      </a:pPr>
                      <a:endParaRPr lang="en-US" sz="1400" b="0" baseline="0" dirty="0" smtClean="0">
                        <a:latin typeface="Palatino"/>
                      </a:endParaRPr>
                    </a:p>
                    <a:p>
                      <a:pPr marL="0" indent="0">
                        <a:buFont typeface="Arial" pitchFamily="34" charset="0"/>
                        <a:buNone/>
                      </a:pPr>
                      <a:endParaRPr lang="en-US" sz="1400" b="0" baseline="0" dirty="0" smtClean="0">
                        <a:latin typeface="Palatino"/>
                      </a:endParaRPr>
                    </a:p>
                    <a:p>
                      <a:pPr marL="0" indent="0">
                        <a:buFont typeface="Arial" pitchFamily="34" charset="0"/>
                        <a:buNone/>
                      </a:pPr>
                      <a:r>
                        <a:rPr lang="en-US" sz="1400" b="0" baseline="0" dirty="0" smtClean="0">
                          <a:latin typeface="Palatino"/>
                        </a:rPr>
                        <a:t>Resources allocated to efforts at promoting college ready culture in schools</a:t>
                      </a:r>
                      <a:endParaRPr lang="en-US" sz="1400" b="0" dirty="0" smtClean="0">
                        <a:latin typeface="Palatino"/>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r>
              <a:tr h="1208746">
                <a:tc>
                  <a:txBody>
                    <a:bodyPr/>
                    <a:lstStyle/>
                    <a:p>
                      <a:pPr algn="ctr"/>
                      <a:r>
                        <a:rPr lang="en-US" sz="1400" b="1" dirty="0" smtClean="0">
                          <a:solidFill>
                            <a:srgbClr val="C00000"/>
                          </a:solidFill>
                          <a:latin typeface="Palatino"/>
                        </a:rPr>
                        <a:t>ACADEMIC </a:t>
                      </a:r>
                    </a:p>
                    <a:p>
                      <a:pPr algn="ctr"/>
                      <a:r>
                        <a:rPr lang="en-US" sz="1400" b="1" dirty="0" smtClean="0">
                          <a:solidFill>
                            <a:srgbClr val="C00000"/>
                          </a:solidFill>
                          <a:latin typeface="Palatino"/>
                        </a:rPr>
                        <a:t>TENACITY </a:t>
                      </a:r>
                    </a:p>
                    <a:p>
                      <a:pPr algn="ctr"/>
                      <a:r>
                        <a:rPr lang="en-US" sz="1400" b="1" dirty="0" smtClean="0">
                          <a:solidFill>
                            <a:srgbClr val="C00000"/>
                          </a:solidFill>
                          <a:latin typeface="Palatino"/>
                        </a:rPr>
                        <a:t>(AT)</a:t>
                      </a:r>
                      <a:endParaRPr lang="en-US" sz="1400" b="1" dirty="0">
                        <a:solidFill>
                          <a:srgbClr val="C00000"/>
                        </a:solidFill>
                        <a:latin typeface="Palatino"/>
                      </a:endParaRPr>
                    </a:p>
                  </a:txBody>
                  <a:tcPr marL="78712" marR="78712" marT="39355" marB="39355" anchor="ctr">
                    <a:lnL w="38100" cap="flat" cmpd="sng" algn="ctr">
                      <a:no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buFont typeface="Arial" pitchFamily="34" charset="0"/>
                        <a:buNone/>
                      </a:pPr>
                      <a:r>
                        <a:rPr lang="en-US" sz="1400" b="0" baseline="0" dirty="0" smtClean="0">
                          <a:latin typeface="Palatino"/>
                        </a:rPr>
                        <a:t>Attendance</a:t>
                      </a:r>
                      <a:r>
                        <a:rPr lang="en-US" sz="1400" b="0" dirty="0" smtClean="0">
                          <a:latin typeface="Palatino"/>
                          <a:sym typeface="Wingdings"/>
                        </a:rPr>
                        <a:t></a:t>
                      </a:r>
                      <a:endParaRPr lang="en-US" sz="1400" b="0" baseline="0" dirty="0" smtClean="0">
                        <a:latin typeface="Palatino"/>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indent="0" algn="l">
                        <a:buFont typeface="Arial" pitchFamily="34" charset="0"/>
                        <a:buNone/>
                      </a:pPr>
                      <a:endParaRPr lang="en-US" sz="1400" b="0" baseline="0" dirty="0" smtClean="0">
                        <a:latin typeface="Palatino"/>
                      </a:endParaRPr>
                    </a:p>
                    <a:p>
                      <a:pPr marL="0" indent="0" algn="l">
                        <a:buFont typeface="Arial" pitchFamily="34" charset="0"/>
                        <a:buNone/>
                      </a:pPr>
                      <a:r>
                        <a:rPr lang="en-US" sz="1400" b="0" baseline="0" dirty="0" smtClean="0">
                          <a:latin typeface="Palatino"/>
                        </a:rPr>
                        <a:t>Consistent attendance policy</a:t>
                      </a:r>
                      <a:r>
                        <a:rPr lang="en-US" sz="1400" b="0" dirty="0" smtClean="0">
                          <a:latin typeface="Palatino"/>
                          <a:sym typeface="Wingdings"/>
                        </a:rPr>
                        <a:t></a:t>
                      </a:r>
                      <a:endParaRPr lang="en-US" sz="1400" b="0" baseline="0" dirty="0" smtClean="0">
                        <a:latin typeface="Palatino"/>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indent="0">
                        <a:buFont typeface="Arial" pitchFamily="34" charset="0"/>
                        <a:buNone/>
                      </a:pPr>
                      <a:endParaRPr lang="en-US" sz="1400" b="0" baseline="0" dirty="0" smtClean="0">
                        <a:latin typeface="Palatino"/>
                      </a:endParaRPr>
                    </a:p>
                    <a:p>
                      <a:pPr marL="0" indent="0">
                        <a:buFont typeface="Arial" pitchFamily="34" charset="0"/>
                        <a:buNone/>
                      </a:pPr>
                      <a:endParaRPr lang="en-US" sz="1400" b="0" baseline="0" dirty="0" smtClean="0">
                        <a:latin typeface="Palatino"/>
                      </a:endParaRPr>
                    </a:p>
                    <a:p>
                      <a:pPr marL="0" indent="0">
                        <a:buFont typeface="Arial" pitchFamily="34" charset="0"/>
                        <a:buNone/>
                      </a:pPr>
                      <a:endParaRPr lang="en-US" sz="1400" b="0" baseline="0" dirty="0" smtClean="0">
                        <a:latin typeface="Palatino"/>
                      </a:endParaRPr>
                    </a:p>
                    <a:p>
                      <a:pPr marL="0" indent="0">
                        <a:buFont typeface="Arial" pitchFamily="34" charset="0"/>
                        <a:buNone/>
                      </a:pPr>
                      <a:r>
                        <a:rPr lang="en-US" sz="1400" b="0" baseline="0" dirty="0" smtClean="0">
                          <a:latin typeface="Palatino"/>
                        </a:rPr>
                        <a:t>System tracks and provides supports for chronic absence</a:t>
                      </a:r>
                      <a:endParaRPr lang="en-US" sz="1400" b="0" dirty="0">
                        <a:latin typeface="Palatino"/>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r>
            </a:tbl>
          </a:graphicData>
        </a:graphic>
      </p:graphicFrame>
    </p:spTree>
    <p:extLst>
      <p:ext uri="{BB962C8B-B14F-4D97-AF65-F5344CB8AC3E}">
        <p14:creationId xmlns:p14="http://schemas.microsoft.com/office/powerpoint/2010/main" val="509366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Sample indicators from the CRIS Menu</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21479047"/>
              </p:ext>
            </p:extLst>
          </p:nvPr>
        </p:nvGraphicFramePr>
        <p:xfrm>
          <a:off x="0" y="1516629"/>
          <a:ext cx="8839201" cy="4768699"/>
        </p:xfrm>
        <a:graphic>
          <a:graphicData uri="http://schemas.openxmlformats.org/drawingml/2006/table">
            <a:tbl>
              <a:tblPr firstRow="1" bandRow="1">
                <a:tableStyleId>{5C22544A-7EE6-4342-B048-85BDC9FD1C3A}</a:tableStyleId>
              </a:tblPr>
              <a:tblGrid>
                <a:gridCol w="1990872"/>
                <a:gridCol w="2173165"/>
                <a:gridCol w="2138289"/>
                <a:gridCol w="2536875"/>
              </a:tblGrid>
              <a:tr h="590559">
                <a:tc>
                  <a:txBody>
                    <a:bodyPr/>
                    <a:lstStyle/>
                    <a:p>
                      <a:pPr algn="ctr"/>
                      <a:endParaRPr lang="en-US" sz="1400" dirty="0">
                        <a:solidFill>
                          <a:srgbClr val="E98300"/>
                        </a:solidFill>
                        <a:latin typeface="Palatino"/>
                      </a:endParaRPr>
                    </a:p>
                  </a:txBody>
                  <a:tcPr marL="78712" marR="78712" marT="39355" marB="39355"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rgbClr val="007C8C"/>
                          </a:solidFill>
                          <a:latin typeface="Palatino"/>
                        </a:rPr>
                        <a:t>INDIVIDUAL-LEVEL INDICATORS</a:t>
                      </a:r>
                      <a:endParaRPr lang="en-US" sz="1400" dirty="0">
                        <a:solidFill>
                          <a:srgbClr val="007C8C"/>
                        </a:solidFill>
                        <a:latin typeface="Palatino"/>
                      </a:endParaRPr>
                    </a:p>
                  </a:txBody>
                  <a:tcPr marL="78712" marR="78712" marT="39355" marB="39355"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rgbClr val="007C8C"/>
                          </a:solidFill>
                          <a:latin typeface="Palatino"/>
                        </a:rPr>
                        <a:t>SETTING-LEVEL INDICATORS</a:t>
                      </a:r>
                      <a:endParaRPr lang="en-US" sz="1400" dirty="0">
                        <a:solidFill>
                          <a:srgbClr val="007C8C"/>
                        </a:solidFill>
                        <a:latin typeface="Palatino"/>
                      </a:endParaRPr>
                    </a:p>
                  </a:txBody>
                  <a:tcPr marL="78712" marR="78712" marT="39355" marB="39355"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rgbClr val="007C8C"/>
                          </a:solidFill>
                          <a:latin typeface="Palatino"/>
                        </a:rPr>
                        <a:t>SYSTEM-LEVEL</a:t>
                      </a:r>
                      <a:r>
                        <a:rPr lang="en-US" sz="1400" baseline="0" dirty="0" smtClean="0">
                          <a:solidFill>
                            <a:srgbClr val="007C8C"/>
                          </a:solidFill>
                          <a:latin typeface="Palatino"/>
                        </a:rPr>
                        <a:t> </a:t>
                      </a:r>
                    </a:p>
                    <a:p>
                      <a:pPr algn="ctr"/>
                      <a:r>
                        <a:rPr lang="en-US" sz="1400" baseline="0" dirty="0" smtClean="0">
                          <a:solidFill>
                            <a:srgbClr val="007C8C"/>
                          </a:solidFill>
                          <a:latin typeface="Palatino"/>
                        </a:rPr>
                        <a:t>INDICATORS</a:t>
                      </a:r>
                      <a:endParaRPr lang="en-US" sz="1400" dirty="0">
                        <a:solidFill>
                          <a:srgbClr val="007C8C"/>
                        </a:solidFill>
                        <a:latin typeface="Palatino"/>
                      </a:endParaRPr>
                    </a:p>
                  </a:txBody>
                  <a:tcPr marL="78712" marR="78712" marT="39355" marB="39355"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97164">
                <a:tc>
                  <a:txBody>
                    <a:bodyPr/>
                    <a:lstStyle/>
                    <a:p>
                      <a:pPr algn="ctr"/>
                      <a:r>
                        <a:rPr lang="en-US" sz="1400" b="1" dirty="0" smtClean="0">
                          <a:solidFill>
                            <a:srgbClr val="C00000"/>
                          </a:solidFill>
                          <a:latin typeface="Palatino"/>
                        </a:rPr>
                        <a:t>ACADEMIC </a:t>
                      </a:r>
                    </a:p>
                    <a:p>
                      <a:pPr algn="ctr"/>
                      <a:r>
                        <a:rPr lang="en-US" sz="1400" b="1" dirty="0" smtClean="0">
                          <a:solidFill>
                            <a:srgbClr val="C00000"/>
                          </a:solidFill>
                          <a:latin typeface="Palatino"/>
                        </a:rPr>
                        <a:t>PREPAREDNESS (AP)</a:t>
                      </a:r>
                      <a:endParaRPr lang="en-US" sz="1400" b="1" dirty="0">
                        <a:solidFill>
                          <a:srgbClr val="C00000"/>
                        </a:solidFill>
                        <a:latin typeface="Palatino"/>
                      </a:endParaRPr>
                    </a:p>
                  </a:txBody>
                  <a:tcPr marL="78712" marR="78712" marT="39355" marB="39355" anchor="ctr">
                    <a:lnL w="38100" cap="flat" cmpd="sng" algn="ctr">
                      <a:no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spcBef>
                          <a:spcPts val="0"/>
                        </a:spcBef>
                        <a:spcAft>
                          <a:spcPts val="600"/>
                        </a:spcAft>
                        <a:buFont typeface="Arial" pitchFamily="34" charset="0"/>
                        <a:buNone/>
                      </a:pPr>
                      <a:r>
                        <a:rPr lang="en-US" sz="1400" b="0" dirty="0" smtClean="0">
                          <a:latin typeface="Palatino"/>
                        </a:rPr>
                        <a:t>GPA                                </a:t>
                      </a:r>
                      <a:r>
                        <a:rPr lang="en-US" sz="1400" b="0" dirty="0" smtClean="0">
                          <a:latin typeface="Palatino"/>
                          <a:sym typeface="Wingdings"/>
                        </a:rPr>
                        <a:t></a:t>
                      </a:r>
                      <a:endParaRPr lang="en-US" sz="1400" b="0" baseline="0" dirty="0" smtClean="0">
                        <a:latin typeface="Palatino"/>
                      </a:endParaRPr>
                    </a:p>
                    <a:p>
                      <a:pPr marL="0" indent="0" algn="l">
                        <a:buFont typeface="Arial" pitchFamily="34" charset="0"/>
                        <a:buNone/>
                      </a:pPr>
                      <a:endParaRPr lang="en-US" sz="1400" baseline="0" dirty="0" smtClean="0">
                        <a:latin typeface="Palatino"/>
                      </a:endParaRPr>
                    </a:p>
                    <a:p>
                      <a:pPr marL="0" indent="0" algn="l">
                        <a:buFont typeface="Arial" pitchFamily="34" charset="0"/>
                        <a:buNone/>
                      </a:pPr>
                      <a:endParaRPr lang="en-US" sz="1400" baseline="0" dirty="0" smtClean="0">
                        <a:latin typeface="Palatino"/>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endParaRPr lang="en-US" sz="1400" b="0" baseline="0" dirty="0" smtClean="0">
                        <a:latin typeface="Palatino"/>
                      </a:endParaRPr>
                    </a:p>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sz="1400" b="0" baseline="0" dirty="0" smtClean="0">
                          <a:latin typeface="Palatino"/>
                        </a:rPr>
                        <a:t>Consistent grading practices                       </a:t>
                      </a:r>
                      <a:r>
                        <a:rPr lang="en-US" sz="1400" b="0" dirty="0" smtClean="0">
                          <a:latin typeface="Palatino"/>
                          <a:sym typeface="Wingdings"/>
                        </a:rPr>
                        <a:t></a:t>
                      </a:r>
                      <a:endParaRPr lang="en-US" sz="1400" b="0" dirty="0" smtClean="0">
                        <a:latin typeface="Palatino"/>
                      </a:endParaRPr>
                    </a:p>
                    <a:p>
                      <a:pPr marL="0" indent="0" algn="l">
                        <a:spcAft>
                          <a:spcPts val="600"/>
                        </a:spcAft>
                        <a:buFont typeface="Arial" pitchFamily="34" charset="0"/>
                        <a:buNone/>
                      </a:pPr>
                      <a:endParaRPr lang="en-US" sz="1400" baseline="0" dirty="0" smtClean="0">
                        <a:latin typeface="Palatino"/>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marL="0" indent="0" algn="l">
                        <a:spcAft>
                          <a:spcPts val="600"/>
                        </a:spcAft>
                        <a:buFont typeface="Arial" pitchFamily="34" charset="0"/>
                        <a:buNone/>
                      </a:pPr>
                      <a:endParaRPr lang="en-US" sz="1400" b="0" baseline="0" dirty="0" smtClean="0">
                        <a:latin typeface="Palatino"/>
                      </a:endParaRPr>
                    </a:p>
                    <a:p>
                      <a:pPr marL="0" indent="0" algn="l">
                        <a:spcAft>
                          <a:spcPts val="600"/>
                        </a:spcAft>
                        <a:buFont typeface="Arial" pitchFamily="34" charset="0"/>
                        <a:buNone/>
                      </a:pPr>
                      <a:endParaRPr lang="en-US" sz="1400" b="0" baseline="0" dirty="0" smtClean="0">
                        <a:latin typeface="Palatino"/>
                      </a:endParaRPr>
                    </a:p>
                    <a:p>
                      <a:pPr marL="0" indent="0" algn="l">
                        <a:spcAft>
                          <a:spcPts val="600"/>
                        </a:spcAft>
                        <a:buFont typeface="Arial" pitchFamily="34" charset="0"/>
                        <a:buNone/>
                      </a:pPr>
                      <a:r>
                        <a:rPr lang="en-US" sz="1400" b="0" baseline="0" dirty="0" smtClean="0">
                          <a:latin typeface="Palatino"/>
                        </a:rPr>
                        <a:t>Alignment of HS and college entrance requirements</a:t>
                      </a:r>
                    </a:p>
                    <a:p>
                      <a:pPr marL="0" indent="0" algn="l">
                        <a:buFont typeface="Arial" pitchFamily="34" charset="0"/>
                        <a:buNone/>
                      </a:pPr>
                      <a:endParaRPr lang="en-US" sz="1400" baseline="0" dirty="0" smtClean="0">
                        <a:latin typeface="Palatino"/>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r>
              <a:tr h="1252269">
                <a:tc>
                  <a:txBody>
                    <a:bodyPr/>
                    <a:lstStyle/>
                    <a:p>
                      <a:pPr algn="ctr"/>
                      <a:r>
                        <a:rPr lang="en-US" sz="1400" b="1" dirty="0" smtClean="0">
                          <a:solidFill>
                            <a:srgbClr val="C00000"/>
                          </a:solidFill>
                          <a:latin typeface="Palatino"/>
                        </a:rPr>
                        <a:t>COLLEGE </a:t>
                      </a:r>
                    </a:p>
                    <a:p>
                      <a:pPr algn="ctr"/>
                      <a:r>
                        <a:rPr lang="en-US" sz="1400" b="1" dirty="0" smtClean="0">
                          <a:solidFill>
                            <a:srgbClr val="C00000"/>
                          </a:solidFill>
                          <a:latin typeface="Palatino"/>
                        </a:rPr>
                        <a:t>KNOWLEDGE</a:t>
                      </a:r>
                    </a:p>
                    <a:p>
                      <a:pPr algn="ctr"/>
                      <a:r>
                        <a:rPr lang="en-US" sz="1400" b="1" dirty="0" smtClean="0">
                          <a:solidFill>
                            <a:srgbClr val="C00000"/>
                          </a:solidFill>
                          <a:latin typeface="Palatino"/>
                        </a:rPr>
                        <a:t>(CK)</a:t>
                      </a:r>
                      <a:endParaRPr lang="en-US" sz="1400" b="1" dirty="0">
                        <a:solidFill>
                          <a:srgbClr val="C00000"/>
                        </a:solidFill>
                        <a:latin typeface="Palatino"/>
                      </a:endParaRPr>
                    </a:p>
                  </a:txBody>
                  <a:tcPr marL="78712" marR="78712" marT="39355" marB="39355" anchor="ctr">
                    <a:lnL w="38100" cap="flat" cmpd="sng" algn="ctr">
                      <a:no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spcAft>
                          <a:spcPts val="600"/>
                        </a:spcAft>
                        <a:buFont typeface="Arial" pitchFamily="34" charset="0"/>
                        <a:buNone/>
                      </a:pPr>
                      <a:r>
                        <a:rPr lang="en-US" sz="1400" b="1" kern="1200" dirty="0" smtClean="0">
                          <a:solidFill>
                            <a:schemeClr val="dk1"/>
                          </a:solidFill>
                          <a:effectLst/>
                          <a:latin typeface="Palatino"/>
                          <a:ea typeface="+mn-ea"/>
                          <a:cs typeface="+mn-cs"/>
                        </a:rPr>
                        <a:t>Submission of application to colleges that constitute a good match                              </a:t>
                      </a:r>
                      <a:r>
                        <a:rPr lang="en-US" sz="1400" dirty="0" smtClean="0">
                          <a:latin typeface="Palatino"/>
                          <a:sym typeface="Wingdings"/>
                        </a:rPr>
                        <a:t></a:t>
                      </a:r>
                      <a:endParaRPr lang="en-US" sz="1400" kern="1200" dirty="0" smtClean="0">
                        <a:solidFill>
                          <a:schemeClr val="dk1"/>
                        </a:solidFill>
                        <a:effectLst/>
                        <a:latin typeface="Palatino"/>
                        <a:ea typeface="+mn-ea"/>
                        <a:cs typeface="+mn-cs"/>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Aft>
                          <a:spcPts val="600"/>
                        </a:spcAft>
                        <a:buFont typeface="Arial"/>
                        <a:buNone/>
                      </a:pPr>
                      <a:endParaRPr lang="en-US" sz="1400" baseline="0" dirty="0" smtClean="0">
                        <a:latin typeface="Palatino"/>
                        <a:sym typeface="Wingdings"/>
                      </a:endParaRPr>
                    </a:p>
                    <a:p>
                      <a:pPr marL="0" indent="0" algn="l">
                        <a:spcAft>
                          <a:spcPts val="600"/>
                        </a:spcAft>
                        <a:buFont typeface="Arial"/>
                        <a:buNone/>
                      </a:pPr>
                      <a:r>
                        <a:rPr lang="en-US" sz="1400" baseline="0" dirty="0" smtClean="0">
                          <a:latin typeface="Palatino"/>
                          <a:sym typeface="Wingdings"/>
                        </a:rPr>
                        <a:t>                               </a:t>
                      </a:r>
                      <a:endParaRPr lang="en-US" sz="1400" dirty="0" smtClean="0">
                        <a:latin typeface="Palatino"/>
                        <a:sym typeface="Wingdings"/>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400" b="1" baseline="0" dirty="0" smtClean="0">
                        <a:latin typeface="Palatino"/>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b="1" baseline="0" dirty="0" smtClean="0">
                          <a:latin typeface="Palatino"/>
                        </a:rPr>
                        <a:t>HS college climate    </a:t>
                      </a:r>
                      <a:r>
                        <a:rPr lang="en-US" sz="1400" dirty="0" smtClean="0">
                          <a:latin typeface="Palatino"/>
                          <a:sym typeface="Wingdings"/>
                        </a:rPr>
                        <a:t></a:t>
                      </a:r>
                      <a:r>
                        <a:rPr lang="en-US" sz="1400" b="1" baseline="0" dirty="0" smtClean="0">
                          <a:latin typeface="Palatino"/>
                        </a:rPr>
                        <a:t>                    </a:t>
                      </a: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itchFamily="34" charset="0"/>
                        <a:buNone/>
                      </a:pPr>
                      <a:endParaRPr lang="en-US" sz="1400" baseline="0" dirty="0" smtClean="0">
                        <a:latin typeface="Palatino"/>
                      </a:endParaRPr>
                    </a:p>
                    <a:p>
                      <a:pPr marL="0" indent="0">
                        <a:buFont typeface="Arial" pitchFamily="34" charset="0"/>
                        <a:buNone/>
                      </a:pPr>
                      <a:endParaRPr lang="en-US" sz="1400" baseline="0" dirty="0" smtClean="0">
                        <a:latin typeface="Palatino"/>
                      </a:endParaRPr>
                    </a:p>
                    <a:p>
                      <a:pPr marL="0" indent="0">
                        <a:buFont typeface="Arial" pitchFamily="34" charset="0"/>
                        <a:buNone/>
                      </a:pPr>
                      <a:endParaRPr lang="en-US" sz="1400" b="1" baseline="0" dirty="0" smtClean="0">
                        <a:latin typeface="Palatino"/>
                      </a:endParaRPr>
                    </a:p>
                    <a:p>
                      <a:pPr marL="0" indent="0">
                        <a:buFont typeface="Arial" pitchFamily="34" charset="0"/>
                        <a:buNone/>
                      </a:pPr>
                      <a:endParaRPr lang="en-US" sz="1400" b="1" baseline="0" dirty="0" smtClean="0">
                        <a:latin typeface="Palatino"/>
                      </a:endParaRPr>
                    </a:p>
                    <a:p>
                      <a:pPr marL="0" indent="0">
                        <a:buFont typeface="Arial" pitchFamily="34" charset="0"/>
                        <a:buNone/>
                      </a:pPr>
                      <a:r>
                        <a:rPr lang="en-US" sz="1400" b="1" baseline="0" dirty="0" smtClean="0">
                          <a:latin typeface="Palatino"/>
                        </a:rPr>
                        <a:t>Resources allocated to efforts at promoting college ready culture in schools</a:t>
                      </a:r>
                      <a:endParaRPr lang="en-US" sz="1400" b="1" dirty="0" smtClean="0">
                        <a:latin typeface="Palatino"/>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noFill/>
                  </a:tcPr>
                </a:tc>
              </a:tr>
              <a:tr h="1208746">
                <a:tc>
                  <a:txBody>
                    <a:bodyPr/>
                    <a:lstStyle/>
                    <a:p>
                      <a:pPr algn="ctr"/>
                      <a:r>
                        <a:rPr lang="en-US" sz="1400" b="1" dirty="0" smtClean="0">
                          <a:solidFill>
                            <a:srgbClr val="C00000"/>
                          </a:solidFill>
                          <a:latin typeface="Palatino"/>
                        </a:rPr>
                        <a:t>ACADEMIC </a:t>
                      </a:r>
                    </a:p>
                    <a:p>
                      <a:pPr algn="ctr"/>
                      <a:r>
                        <a:rPr lang="en-US" sz="1400" b="1" dirty="0" smtClean="0">
                          <a:solidFill>
                            <a:srgbClr val="C00000"/>
                          </a:solidFill>
                          <a:latin typeface="Palatino"/>
                        </a:rPr>
                        <a:t>TENACITY </a:t>
                      </a:r>
                    </a:p>
                    <a:p>
                      <a:pPr algn="ctr"/>
                      <a:r>
                        <a:rPr lang="en-US" sz="1400" b="1" dirty="0" smtClean="0">
                          <a:solidFill>
                            <a:srgbClr val="C00000"/>
                          </a:solidFill>
                          <a:latin typeface="Palatino"/>
                        </a:rPr>
                        <a:t>(AT)</a:t>
                      </a:r>
                      <a:endParaRPr lang="en-US" sz="1400" b="1" dirty="0">
                        <a:solidFill>
                          <a:srgbClr val="C00000"/>
                        </a:solidFill>
                        <a:latin typeface="Palatino"/>
                      </a:endParaRPr>
                    </a:p>
                  </a:txBody>
                  <a:tcPr marL="78712" marR="78712" marT="39355" marB="39355" anchor="ctr">
                    <a:lnL w="38100" cap="flat" cmpd="sng" algn="ctr">
                      <a:no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buFont typeface="Arial" pitchFamily="34" charset="0"/>
                        <a:buNone/>
                      </a:pPr>
                      <a:r>
                        <a:rPr lang="en-US" sz="1400" b="0" baseline="0" dirty="0" smtClean="0">
                          <a:latin typeface="Palatino"/>
                        </a:rPr>
                        <a:t>Attendance</a:t>
                      </a:r>
                      <a:r>
                        <a:rPr lang="en-US" sz="1400" b="0" dirty="0" smtClean="0">
                          <a:latin typeface="Palatino"/>
                          <a:sym typeface="Wingdings"/>
                        </a:rPr>
                        <a:t></a:t>
                      </a:r>
                      <a:endParaRPr lang="en-US" sz="1400" b="0" baseline="0" dirty="0" smtClean="0">
                        <a:latin typeface="Palatino"/>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marL="0" indent="0" algn="l">
                        <a:buFont typeface="Arial" pitchFamily="34" charset="0"/>
                        <a:buNone/>
                      </a:pPr>
                      <a:endParaRPr lang="en-US" sz="1400" b="0" baseline="0" dirty="0" smtClean="0">
                        <a:latin typeface="Palatino"/>
                      </a:endParaRPr>
                    </a:p>
                    <a:p>
                      <a:pPr marL="0" indent="0" algn="l">
                        <a:buFont typeface="Arial" pitchFamily="34" charset="0"/>
                        <a:buNone/>
                      </a:pPr>
                      <a:r>
                        <a:rPr lang="en-US" sz="1400" b="0" baseline="0" dirty="0" smtClean="0">
                          <a:latin typeface="Palatino"/>
                        </a:rPr>
                        <a:t>Consistent attendance policy</a:t>
                      </a:r>
                      <a:r>
                        <a:rPr lang="en-US" sz="1400" b="0" dirty="0" smtClean="0">
                          <a:latin typeface="Palatino"/>
                          <a:sym typeface="Wingdings"/>
                        </a:rPr>
                        <a:t></a:t>
                      </a:r>
                      <a:endParaRPr lang="en-US" sz="1400" b="0" baseline="0" dirty="0" smtClean="0">
                        <a:latin typeface="Palatino"/>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marL="0" indent="0">
                        <a:buFont typeface="Arial" pitchFamily="34" charset="0"/>
                        <a:buNone/>
                      </a:pPr>
                      <a:endParaRPr lang="en-US" sz="1400" b="0" baseline="0" dirty="0" smtClean="0">
                        <a:latin typeface="Palatino"/>
                      </a:endParaRPr>
                    </a:p>
                    <a:p>
                      <a:pPr marL="0" indent="0">
                        <a:buFont typeface="Arial" pitchFamily="34" charset="0"/>
                        <a:buNone/>
                      </a:pPr>
                      <a:endParaRPr lang="en-US" sz="1400" b="0" baseline="0" dirty="0" smtClean="0">
                        <a:latin typeface="Palatino"/>
                      </a:endParaRPr>
                    </a:p>
                    <a:p>
                      <a:pPr marL="0" indent="0">
                        <a:buFont typeface="Arial" pitchFamily="34" charset="0"/>
                        <a:buNone/>
                      </a:pPr>
                      <a:endParaRPr lang="en-US" sz="1400" b="0" baseline="0" dirty="0" smtClean="0">
                        <a:latin typeface="Palatino"/>
                      </a:endParaRPr>
                    </a:p>
                    <a:p>
                      <a:pPr marL="0" indent="0">
                        <a:buFont typeface="Arial" pitchFamily="34" charset="0"/>
                        <a:buNone/>
                      </a:pPr>
                      <a:r>
                        <a:rPr lang="en-US" sz="1400" b="0" baseline="0" dirty="0" smtClean="0">
                          <a:latin typeface="Palatino"/>
                        </a:rPr>
                        <a:t>System tracks and provides supports for chronic absence</a:t>
                      </a:r>
                      <a:endParaRPr lang="en-US" sz="1400" b="0" dirty="0">
                        <a:latin typeface="Palatino"/>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r>
            </a:tbl>
          </a:graphicData>
        </a:graphic>
      </p:graphicFrame>
    </p:spTree>
    <p:extLst>
      <p:ext uri="{BB962C8B-B14F-4D97-AF65-F5344CB8AC3E}">
        <p14:creationId xmlns:p14="http://schemas.microsoft.com/office/powerpoint/2010/main" val="509366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Sample indicators from the CRIS Menu</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59881317"/>
              </p:ext>
            </p:extLst>
          </p:nvPr>
        </p:nvGraphicFramePr>
        <p:xfrm>
          <a:off x="0" y="1516629"/>
          <a:ext cx="8839201" cy="4768699"/>
        </p:xfrm>
        <a:graphic>
          <a:graphicData uri="http://schemas.openxmlformats.org/drawingml/2006/table">
            <a:tbl>
              <a:tblPr firstRow="1" bandRow="1">
                <a:tableStyleId>{5C22544A-7EE6-4342-B048-85BDC9FD1C3A}</a:tableStyleId>
              </a:tblPr>
              <a:tblGrid>
                <a:gridCol w="1990872"/>
                <a:gridCol w="2173165"/>
                <a:gridCol w="2138289"/>
                <a:gridCol w="2536875"/>
              </a:tblGrid>
              <a:tr h="590559">
                <a:tc>
                  <a:txBody>
                    <a:bodyPr/>
                    <a:lstStyle/>
                    <a:p>
                      <a:pPr algn="ctr"/>
                      <a:endParaRPr lang="en-US" sz="1400" dirty="0">
                        <a:solidFill>
                          <a:srgbClr val="E98300"/>
                        </a:solidFill>
                        <a:latin typeface="Palatino"/>
                      </a:endParaRPr>
                    </a:p>
                  </a:txBody>
                  <a:tcPr marL="78712" marR="78712" marT="39355" marB="39355"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rgbClr val="007C8C"/>
                          </a:solidFill>
                          <a:latin typeface="Palatino"/>
                        </a:rPr>
                        <a:t>INDIVIDUAL-LEVEL INDICATORS</a:t>
                      </a:r>
                      <a:endParaRPr lang="en-US" sz="1400" dirty="0">
                        <a:solidFill>
                          <a:srgbClr val="007C8C"/>
                        </a:solidFill>
                        <a:latin typeface="Palatino"/>
                      </a:endParaRPr>
                    </a:p>
                  </a:txBody>
                  <a:tcPr marL="78712" marR="78712" marT="39355" marB="39355"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rgbClr val="007C8C"/>
                          </a:solidFill>
                          <a:latin typeface="Palatino"/>
                        </a:rPr>
                        <a:t>SETTING-LEVEL INDICATORS</a:t>
                      </a:r>
                      <a:endParaRPr lang="en-US" sz="1400" dirty="0">
                        <a:solidFill>
                          <a:srgbClr val="007C8C"/>
                        </a:solidFill>
                        <a:latin typeface="Palatino"/>
                      </a:endParaRPr>
                    </a:p>
                  </a:txBody>
                  <a:tcPr marL="78712" marR="78712" marT="39355" marB="39355"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rgbClr val="007C8C"/>
                          </a:solidFill>
                          <a:latin typeface="Palatino"/>
                        </a:rPr>
                        <a:t>SYSTEM-LEVEL</a:t>
                      </a:r>
                      <a:r>
                        <a:rPr lang="en-US" sz="1400" baseline="0" dirty="0" smtClean="0">
                          <a:solidFill>
                            <a:srgbClr val="007C8C"/>
                          </a:solidFill>
                          <a:latin typeface="Palatino"/>
                        </a:rPr>
                        <a:t> </a:t>
                      </a:r>
                    </a:p>
                    <a:p>
                      <a:pPr algn="ctr"/>
                      <a:r>
                        <a:rPr lang="en-US" sz="1400" baseline="0" dirty="0" smtClean="0">
                          <a:solidFill>
                            <a:srgbClr val="007C8C"/>
                          </a:solidFill>
                          <a:latin typeface="Palatino"/>
                        </a:rPr>
                        <a:t>INDICATORS</a:t>
                      </a:r>
                      <a:endParaRPr lang="en-US" sz="1400" dirty="0">
                        <a:solidFill>
                          <a:srgbClr val="007C8C"/>
                        </a:solidFill>
                        <a:latin typeface="Palatino"/>
                      </a:endParaRPr>
                    </a:p>
                  </a:txBody>
                  <a:tcPr marL="78712" marR="78712" marT="39355" marB="39355"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97164">
                <a:tc>
                  <a:txBody>
                    <a:bodyPr/>
                    <a:lstStyle/>
                    <a:p>
                      <a:pPr algn="ctr"/>
                      <a:r>
                        <a:rPr lang="en-US" sz="1400" b="1" dirty="0" smtClean="0">
                          <a:solidFill>
                            <a:srgbClr val="C00000"/>
                          </a:solidFill>
                          <a:latin typeface="Palatino"/>
                        </a:rPr>
                        <a:t>ACADEMIC </a:t>
                      </a:r>
                    </a:p>
                    <a:p>
                      <a:pPr algn="ctr"/>
                      <a:r>
                        <a:rPr lang="en-US" sz="1400" b="1" dirty="0" smtClean="0">
                          <a:solidFill>
                            <a:srgbClr val="C00000"/>
                          </a:solidFill>
                          <a:latin typeface="Palatino"/>
                        </a:rPr>
                        <a:t>PREPAREDNESS (AP)</a:t>
                      </a:r>
                      <a:endParaRPr lang="en-US" sz="1400" b="1" dirty="0">
                        <a:solidFill>
                          <a:srgbClr val="C00000"/>
                        </a:solidFill>
                        <a:latin typeface="Palatino"/>
                      </a:endParaRPr>
                    </a:p>
                  </a:txBody>
                  <a:tcPr marL="78712" marR="78712" marT="39355" marB="39355" anchor="ctr">
                    <a:lnL w="38100" cap="flat" cmpd="sng" algn="ctr">
                      <a:no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spcBef>
                          <a:spcPts val="0"/>
                        </a:spcBef>
                        <a:spcAft>
                          <a:spcPts val="600"/>
                        </a:spcAft>
                        <a:buFont typeface="Arial" pitchFamily="34" charset="0"/>
                        <a:buNone/>
                      </a:pPr>
                      <a:r>
                        <a:rPr lang="en-US" sz="1400" b="0" dirty="0" smtClean="0">
                          <a:latin typeface="Palatino"/>
                        </a:rPr>
                        <a:t>GPA                                </a:t>
                      </a:r>
                      <a:r>
                        <a:rPr lang="en-US" sz="1400" b="0" dirty="0" smtClean="0">
                          <a:latin typeface="Palatino"/>
                          <a:sym typeface="Wingdings"/>
                        </a:rPr>
                        <a:t></a:t>
                      </a:r>
                      <a:endParaRPr lang="en-US" sz="1400" b="0" baseline="0" dirty="0" smtClean="0">
                        <a:latin typeface="Palatino"/>
                      </a:endParaRPr>
                    </a:p>
                    <a:p>
                      <a:pPr marL="0" indent="0" algn="l">
                        <a:buFont typeface="Arial" pitchFamily="34" charset="0"/>
                        <a:buNone/>
                      </a:pPr>
                      <a:endParaRPr lang="en-US" sz="1400" b="1" baseline="0" dirty="0" smtClean="0">
                        <a:latin typeface="Palatino"/>
                      </a:endParaRPr>
                    </a:p>
                    <a:p>
                      <a:pPr marL="0" indent="0" algn="l">
                        <a:buFont typeface="Arial" pitchFamily="34" charset="0"/>
                        <a:buNone/>
                      </a:pPr>
                      <a:endParaRPr lang="en-US" sz="1400" b="1" baseline="0" dirty="0" smtClean="0">
                        <a:latin typeface="Palatino"/>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endParaRPr lang="en-US" sz="1400" b="0" baseline="0" dirty="0" smtClean="0">
                        <a:latin typeface="Palatino"/>
                      </a:endParaRPr>
                    </a:p>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sz="1400" b="0" baseline="0" dirty="0" smtClean="0">
                          <a:latin typeface="Palatino"/>
                        </a:rPr>
                        <a:t>Consistent grading practices                       </a:t>
                      </a:r>
                      <a:r>
                        <a:rPr lang="en-US" sz="1400" b="0" dirty="0" smtClean="0">
                          <a:latin typeface="Palatino"/>
                          <a:sym typeface="Wingdings"/>
                        </a:rPr>
                        <a:t></a:t>
                      </a:r>
                      <a:endParaRPr lang="en-US" sz="1400" b="0" dirty="0" smtClean="0">
                        <a:latin typeface="Palatino"/>
                      </a:endParaRPr>
                    </a:p>
                    <a:p>
                      <a:pPr marL="0" indent="0" algn="l">
                        <a:spcAft>
                          <a:spcPts val="600"/>
                        </a:spcAft>
                        <a:buFont typeface="Arial" pitchFamily="34" charset="0"/>
                        <a:buNone/>
                      </a:pPr>
                      <a:endParaRPr lang="en-US" sz="1400" b="1" baseline="0" dirty="0" smtClean="0">
                        <a:latin typeface="Palatino"/>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marL="0" indent="0" algn="l">
                        <a:spcAft>
                          <a:spcPts val="600"/>
                        </a:spcAft>
                        <a:buFont typeface="Arial" pitchFamily="34" charset="0"/>
                        <a:buNone/>
                      </a:pPr>
                      <a:endParaRPr lang="en-US" sz="1400" b="1" baseline="0" dirty="0" smtClean="0">
                        <a:latin typeface="Palatino"/>
                      </a:endParaRPr>
                    </a:p>
                    <a:p>
                      <a:pPr marL="0" indent="0" algn="l">
                        <a:spcAft>
                          <a:spcPts val="600"/>
                        </a:spcAft>
                        <a:buFont typeface="Arial" pitchFamily="34" charset="0"/>
                        <a:buNone/>
                      </a:pPr>
                      <a:endParaRPr lang="en-US" sz="1400" b="1" baseline="0" dirty="0" smtClean="0">
                        <a:latin typeface="Palatino"/>
                      </a:endParaRPr>
                    </a:p>
                    <a:p>
                      <a:pPr marL="0" indent="0" algn="l">
                        <a:spcAft>
                          <a:spcPts val="600"/>
                        </a:spcAft>
                        <a:buFont typeface="Arial" pitchFamily="34" charset="0"/>
                        <a:buNone/>
                      </a:pPr>
                      <a:r>
                        <a:rPr lang="en-US" sz="1400" b="0" baseline="0" dirty="0" smtClean="0">
                          <a:latin typeface="Palatino"/>
                        </a:rPr>
                        <a:t>Alignment of HS and college entrance requirements</a:t>
                      </a:r>
                    </a:p>
                    <a:p>
                      <a:pPr marL="0" indent="0" algn="l">
                        <a:buFont typeface="Arial" pitchFamily="34" charset="0"/>
                        <a:buNone/>
                      </a:pPr>
                      <a:endParaRPr lang="en-US" sz="1400" b="1" baseline="0" dirty="0" smtClean="0">
                        <a:latin typeface="Palatino"/>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r>
              <a:tr h="1252269">
                <a:tc>
                  <a:txBody>
                    <a:bodyPr/>
                    <a:lstStyle/>
                    <a:p>
                      <a:pPr algn="ctr"/>
                      <a:r>
                        <a:rPr lang="en-US" sz="1400" b="1" dirty="0" smtClean="0">
                          <a:solidFill>
                            <a:srgbClr val="C00000"/>
                          </a:solidFill>
                          <a:latin typeface="Palatino"/>
                        </a:rPr>
                        <a:t>COLLEGE </a:t>
                      </a:r>
                    </a:p>
                    <a:p>
                      <a:pPr algn="ctr"/>
                      <a:r>
                        <a:rPr lang="en-US" sz="1400" b="1" dirty="0" smtClean="0">
                          <a:solidFill>
                            <a:srgbClr val="C00000"/>
                          </a:solidFill>
                          <a:latin typeface="Palatino"/>
                        </a:rPr>
                        <a:t>KNOWLEDGE</a:t>
                      </a:r>
                    </a:p>
                    <a:p>
                      <a:pPr algn="ctr"/>
                      <a:r>
                        <a:rPr lang="en-US" sz="1400" b="1" dirty="0" smtClean="0">
                          <a:solidFill>
                            <a:srgbClr val="C00000"/>
                          </a:solidFill>
                          <a:latin typeface="Palatino"/>
                        </a:rPr>
                        <a:t>(CK)</a:t>
                      </a:r>
                      <a:endParaRPr lang="en-US" sz="1400" b="1" dirty="0">
                        <a:solidFill>
                          <a:srgbClr val="C00000"/>
                        </a:solidFill>
                        <a:latin typeface="Palatino"/>
                      </a:endParaRPr>
                    </a:p>
                  </a:txBody>
                  <a:tcPr marL="78712" marR="78712" marT="39355" marB="39355" anchor="ctr">
                    <a:lnL w="38100" cap="flat" cmpd="sng" algn="ctr">
                      <a:no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spcAft>
                          <a:spcPts val="600"/>
                        </a:spcAft>
                        <a:buFont typeface="Arial" pitchFamily="34" charset="0"/>
                        <a:buNone/>
                      </a:pPr>
                      <a:r>
                        <a:rPr lang="en-US" sz="1400" b="0" kern="1200" dirty="0" smtClean="0">
                          <a:solidFill>
                            <a:schemeClr val="dk1"/>
                          </a:solidFill>
                          <a:effectLst/>
                          <a:latin typeface="Palatino"/>
                          <a:ea typeface="+mn-ea"/>
                          <a:cs typeface="+mn-cs"/>
                        </a:rPr>
                        <a:t>Submission of application to colleges that constitute a good match                              </a:t>
                      </a:r>
                      <a:r>
                        <a:rPr lang="en-US" sz="1400" b="0" dirty="0" smtClean="0">
                          <a:latin typeface="Palatino"/>
                          <a:sym typeface="Wingdings"/>
                        </a:rPr>
                        <a:t></a:t>
                      </a:r>
                      <a:endParaRPr lang="en-US" sz="1400" b="0" kern="1200" dirty="0" smtClean="0">
                        <a:solidFill>
                          <a:schemeClr val="dk1"/>
                        </a:solidFill>
                        <a:effectLst/>
                        <a:latin typeface="Palatino"/>
                        <a:ea typeface="+mn-ea"/>
                        <a:cs typeface="+mn-cs"/>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marL="0" indent="0" algn="l">
                        <a:spcAft>
                          <a:spcPts val="600"/>
                        </a:spcAft>
                        <a:buFont typeface="Arial"/>
                        <a:buNone/>
                      </a:pPr>
                      <a:endParaRPr lang="en-US" sz="1400" b="1" baseline="0" dirty="0" smtClean="0">
                        <a:latin typeface="Palatino"/>
                        <a:sym typeface="Wingdings"/>
                      </a:endParaRPr>
                    </a:p>
                    <a:p>
                      <a:pPr marL="0" indent="0" algn="l">
                        <a:spcAft>
                          <a:spcPts val="600"/>
                        </a:spcAft>
                        <a:buFont typeface="Arial"/>
                        <a:buNone/>
                      </a:pPr>
                      <a:r>
                        <a:rPr lang="en-US" sz="1400" b="1" baseline="0" dirty="0" smtClean="0">
                          <a:latin typeface="Palatino"/>
                          <a:sym typeface="Wingdings"/>
                        </a:rPr>
                        <a:t>                               </a:t>
                      </a:r>
                      <a:endParaRPr lang="en-US" sz="1400" b="1" dirty="0" smtClean="0">
                        <a:latin typeface="Palatino"/>
                        <a:sym typeface="Wingdings"/>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400" b="1" baseline="0" dirty="0" smtClean="0">
                        <a:latin typeface="Palatino"/>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b="0" baseline="0" dirty="0" smtClean="0">
                          <a:latin typeface="Palatino"/>
                        </a:rPr>
                        <a:t>HS college climate    </a:t>
                      </a:r>
                      <a:r>
                        <a:rPr lang="en-US" sz="1400" b="0" dirty="0" smtClean="0">
                          <a:latin typeface="Palatino"/>
                          <a:sym typeface="Wingdings"/>
                        </a:rPr>
                        <a:t></a:t>
                      </a:r>
                      <a:r>
                        <a:rPr lang="en-US" sz="1400" b="0" baseline="0" dirty="0" smtClean="0">
                          <a:latin typeface="Palatino"/>
                        </a:rPr>
                        <a:t>                    </a:t>
                      </a: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marL="0" indent="0">
                        <a:buFont typeface="Arial" pitchFamily="34" charset="0"/>
                        <a:buNone/>
                      </a:pPr>
                      <a:endParaRPr lang="en-US" sz="1400" b="1" baseline="0" dirty="0" smtClean="0">
                        <a:latin typeface="Palatino"/>
                      </a:endParaRPr>
                    </a:p>
                    <a:p>
                      <a:pPr marL="0" indent="0">
                        <a:buFont typeface="Arial" pitchFamily="34" charset="0"/>
                        <a:buNone/>
                      </a:pPr>
                      <a:endParaRPr lang="en-US" sz="1400" b="1" baseline="0" dirty="0" smtClean="0">
                        <a:latin typeface="Palatino"/>
                      </a:endParaRPr>
                    </a:p>
                    <a:p>
                      <a:pPr marL="0" indent="0">
                        <a:buFont typeface="Arial" pitchFamily="34" charset="0"/>
                        <a:buNone/>
                      </a:pPr>
                      <a:endParaRPr lang="en-US" sz="1400" b="1" baseline="0" dirty="0" smtClean="0">
                        <a:latin typeface="Palatino"/>
                      </a:endParaRPr>
                    </a:p>
                    <a:p>
                      <a:pPr marL="0" indent="0">
                        <a:buFont typeface="Arial" pitchFamily="34" charset="0"/>
                        <a:buNone/>
                      </a:pPr>
                      <a:endParaRPr lang="en-US" sz="1400" b="1" baseline="0" dirty="0" smtClean="0">
                        <a:latin typeface="Palatino"/>
                      </a:endParaRPr>
                    </a:p>
                    <a:p>
                      <a:pPr marL="0" indent="0">
                        <a:buFont typeface="Arial" pitchFamily="34" charset="0"/>
                        <a:buNone/>
                      </a:pPr>
                      <a:r>
                        <a:rPr lang="en-US" sz="1400" b="0" baseline="0" dirty="0" smtClean="0">
                          <a:latin typeface="Palatino"/>
                        </a:rPr>
                        <a:t>Resources allocated to efforts at promoting college ready culture in schools</a:t>
                      </a:r>
                      <a:endParaRPr lang="en-US" sz="1400" b="0" dirty="0" smtClean="0">
                        <a:latin typeface="Palatino"/>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r>
              <a:tr h="1208746">
                <a:tc>
                  <a:txBody>
                    <a:bodyPr/>
                    <a:lstStyle/>
                    <a:p>
                      <a:pPr algn="ctr"/>
                      <a:r>
                        <a:rPr lang="en-US" sz="1400" b="1" dirty="0" smtClean="0">
                          <a:solidFill>
                            <a:srgbClr val="C00000"/>
                          </a:solidFill>
                          <a:latin typeface="Palatino"/>
                        </a:rPr>
                        <a:t>ACADEMIC </a:t>
                      </a:r>
                    </a:p>
                    <a:p>
                      <a:pPr algn="ctr"/>
                      <a:r>
                        <a:rPr lang="en-US" sz="1400" b="1" dirty="0" smtClean="0">
                          <a:solidFill>
                            <a:srgbClr val="C00000"/>
                          </a:solidFill>
                          <a:latin typeface="Palatino"/>
                        </a:rPr>
                        <a:t>TENACITY </a:t>
                      </a:r>
                    </a:p>
                    <a:p>
                      <a:pPr algn="ctr"/>
                      <a:r>
                        <a:rPr lang="en-US" sz="1400" b="1" dirty="0" smtClean="0">
                          <a:solidFill>
                            <a:srgbClr val="C00000"/>
                          </a:solidFill>
                          <a:latin typeface="Palatino"/>
                        </a:rPr>
                        <a:t>(AT)</a:t>
                      </a:r>
                      <a:endParaRPr lang="en-US" sz="1400" b="1" dirty="0">
                        <a:solidFill>
                          <a:srgbClr val="C00000"/>
                        </a:solidFill>
                        <a:latin typeface="Palatino"/>
                      </a:endParaRPr>
                    </a:p>
                  </a:txBody>
                  <a:tcPr marL="78712" marR="78712" marT="39355" marB="39355" anchor="ctr">
                    <a:lnL w="38100" cap="flat" cmpd="sng" algn="ctr">
                      <a:no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buFont typeface="Arial" pitchFamily="34" charset="0"/>
                        <a:buNone/>
                      </a:pPr>
                      <a:r>
                        <a:rPr lang="en-US" sz="1400" b="1" baseline="0" dirty="0" smtClean="0">
                          <a:latin typeface="Palatino"/>
                        </a:rPr>
                        <a:t>Attendance</a:t>
                      </a:r>
                      <a:r>
                        <a:rPr lang="en-US" sz="1400" dirty="0" smtClean="0">
                          <a:latin typeface="Palatino"/>
                          <a:sym typeface="Wingdings"/>
                        </a:rPr>
                        <a:t></a:t>
                      </a:r>
                      <a:endParaRPr lang="en-US" sz="1400" baseline="0" dirty="0" smtClean="0">
                        <a:latin typeface="Palatino"/>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itchFamily="34" charset="0"/>
                        <a:buNone/>
                      </a:pPr>
                      <a:endParaRPr lang="en-US" sz="1400" b="1" baseline="0" dirty="0" smtClean="0">
                        <a:latin typeface="Palatino"/>
                      </a:endParaRPr>
                    </a:p>
                    <a:p>
                      <a:pPr marL="0" indent="0" algn="l">
                        <a:buFont typeface="Arial" pitchFamily="34" charset="0"/>
                        <a:buNone/>
                      </a:pPr>
                      <a:r>
                        <a:rPr lang="en-US" sz="1400" b="1" baseline="0" dirty="0" smtClean="0">
                          <a:latin typeface="Palatino"/>
                        </a:rPr>
                        <a:t>Consistent attendance policy</a:t>
                      </a:r>
                      <a:r>
                        <a:rPr lang="en-US" sz="1400" b="0" dirty="0" smtClean="0">
                          <a:latin typeface="Palatino"/>
                          <a:sym typeface="Wingdings"/>
                        </a:rPr>
                        <a:t></a:t>
                      </a:r>
                      <a:endParaRPr lang="en-US" sz="1400" b="0" baseline="0" dirty="0" smtClean="0">
                        <a:latin typeface="Palatino"/>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itchFamily="34" charset="0"/>
                        <a:buNone/>
                      </a:pPr>
                      <a:endParaRPr lang="en-US" sz="1400" b="1" baseline="0" dirty="0" smtClean="0">
                        <a:latin typeface="Palatino"/>
                      </a:endParaRPr>
                    </a:p>
                    <a:p>
                      <a:pPr marL="0" indent="0">
                        <a:buFont typeface="Arial" pitchFamily="34" charset="0"/>
                        <a:buNone/>
                      </a:pPr>
                      <a:endParaRPr lang="en-US" sz="1400" b="1" baseline="0" dirty="0" smtClean="0">
                        <a:latin typeface="Palatino"/>
                      </a:endParaRPr>
                    </a:p>
                    <a:p>
                      <a:pPr marL="0" indent="0">
                        <a:buFont typeface="Arial" pitchFamily="34" charset="0"/>
                        <a:buNone/>
                      </a:pPr>
                      <a:endParaRPr lang="en-US" sz="1400" b="1" baseline="0" dirty="0" smtClean="0">
                        <a:latin typeface="Palatino"/>
                      </a:endParaRPr>
                    </a:p>
                    <a:p>
                      <a:pPr marL="0" indent="0">
                        <a:buFont typeface="Arial" pitchFamily="34" charset="0"/>
                        <a:buNone/>
                      </a:pPr>
                      <a:r>
                        <a:rPr lang="en-US" sz="1400" b="1" baseline="0" dirty="0" smtClean="0">
                          <a:latin typeface="Palatino"/>
                        </a:rPr>
                        <a:t>System tracks and provides supports for chronic absence</a:t>
                      </a:r>
                      <a:endParaRPr lang="en-US" sz="1400" b="1" dirty="0">
                        <a:latin typeface="Palatino"/>
                      </a:endParaRPr>
                    </a:p>
                  </a:txBody>
                  <a:tcPr marL="78712" marR="78712" marT="39355" marB="39355">
                    <a:lnL w="38100" cap="flat" cmpd="sng" algn="ctr">
                      <a:solidFill>
                        <a:srgbClr val="EAAB00"/>
                      </a:solidFill>
                      <a:prstDash val="solid"/>
                      <a:round/>
                      <a:headEnd type="none" w="med" len="med"/>
                      <a:tailEnd type="none" w="med" len="med"/>
                    </a:lnL>
                    <a:lnR w="38100" cap="flat" cmpd="sng" algn="ctr">
                      <a:solidFill>
                        <a:srgbClr val="EAAB00"/>
                      </a:solidFill>
                      <a:prstDash val="solid"/>
                      <a:round/>
                      <a:headEnd type="none" w="med" len="med"/>
                      <a:tailEnd type="none" w="med" len="med"/>
                    </a:lnR>
                    <a:lnT w="38100" cap="flat" cmpd="sng" algn="ctr">
                      <a:solidFill>
                        <a:srgbClr val="EAAB00"/>
                      </a:solidFill>
                      <a:prstDash val="solid"/>
                      <a:round/>
                      <a:headEnd type="none" w="med" len="med"/>
                      <a:tailEnd type="none" w="med" len="med"/>
                    </a:lnT>
                    <a:lnB w="38100" cap="flat" cmpd="sng" algn="ctr">
                      <a:solidFill>
                        <a:srgbClr val="EAAB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99882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CRIS Template3">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CRIS Template3.potx</Template>
  <TotalTime>4616</TotalTime>
  <Words>2728</Words>
  <Application>Microsoft Office PowerPoint</Application>
  <PresentationFormat>On-screen Show (4:3)</PresentationFormat>
  <Paragraphs>431</Paragraphs>
  <Slides>26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Lucida Grande</vt:lpstr>
      <vt:lpstr>Palatino</vt:lpstr>
      <vt:lpstr>Times New Roman</vt:lpstr>
      <vt:lpstr>Wingdings</vt:lpstr>
      <vt:lpstr>CRIS Template3</vt:lpstr>
      <vt:lpstr>Extending Early Warning Systems to College and Career Readiness:  The CRIS Initiative October 21, 2014 Middle School Matters Fall Summit Dallas, Texas Angela Romans, Annenberg Institute for School Reform Linda Johnson, Dallas Independent School District</vt:lpstr>
      <vt:lpstr>Session Goals</vt:lpstr>
      <vt:lpstr>Context for College Readiness Initiative:  Recent Trends in Educational Attainment</vt:lpstr>
      <vt:lpstr>Five CRIS Sites</vt:lpstr>
      <vt:lpstr>College readiness is multi-dimensional</vt:lpstr>
      <vt:lpstr>A tri-level approach</vt:lpstr>
      <vt:lpstr>Sample indicators from the CRIS Menu</vt:lpstr>
      <vt:lpstr>Sample indicators from the CRIS Menu</vt:lpstr>
      <vt:lpstr>Sample indicators from the CRIS Menu</vt:lpstr>
      <vt:lpstr>District-Level Implementation</vt:lpstr>
      <vt:lpstr>Lessons Learned</vt:lpstr>
      <vt:lpstr>Dallas Independent School District    </vt:lpstr>
      <vt:lpstr>CRIS Framework</vt:lpstr>
      <vt:lpstr>CRIS Framework in Action</vt:lpstr>
      <vt:lpstr>Middle School CRIS Indicators</vt:lpstr>
      <vt:lpstr>Middle School Prepares for College-Level Work</vt:lpstr>
      <vt:lpstr>College To Career System</vt:lpstr>
      <vt:lpstr>Middle School Prepares for Career-Level Work</vt:lpstr>
      <vt:lpstr>Texas Endorsements</vt:lpstr>
      <vt:lpstr>Must Plan Career Ladders with Regional Partners…and Align with Colleges</vt:lpstr>
      <vt:lpstr>Small Group Activity</vt:lpstr>
      <vt:lpstr>System Challenges</vt:lpstr>
      <vt:lpstr>System Challenges</vt:lpstr>
      <vt:lpstr>The CRIS Resource Series</vt:lpstr>
      <vt:lpstr>The CRIS Resource Series (cont.)</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Haewon Kim</dc:creator>
  <cp:lastModifiedBy>Diana Marsteller</cp:lastModifiedBy>
  <cp:revision>166</cp:revision>
  <cp:lastPrinted>2014-06-17T20:37:16Z</cp:lastPrinted>
  <dcterms:created xsi:type="dcterms:W3CDTF">2013-11-04T15:45:12Z</dcterms:created>
  <dcterms:modified xsi:type="dcterms:W3CDTF">2014-10-20T17:35:40Z</dcterms:modified>
</cp:coreProperties>
</file>