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61" r:id="rId2"/>
  </p:sldMasterIdLst>
  <p:notesMasterIdLst>
    <p:notesMasterId r:id="rId36"/>
  </p:notesMasterIdLst>
  <p:sldIdLst>
    <p:sldId id="301" r:id="rId3"/>
    <p:sldId id="303" r:id="rId4"/>
    <p:sldId id="296" r:id="rId5"/>
    <p:sldId id="300" r:id="rId6"/>
    <p:sldId id="304" r:id="rId7"/>
    <p:sldId id="261" r:id="rId8"/>
    <p:sldId id="262" r:id="rId9"/>
    <p:sldId id="263" r:id="rId10"/>
    <p:sldId id="267" r:id="rId11"/>
    <p:sldId id="268" r:id="rId12"/>
    <p:sldId id="297" r:id="rId13"/>
    <p:sldId id="305" r:id="rId14"/>
    <p:sldId id="273" r:id="rId15"/>
    <p:sldId id="274" r:id="rId16"/>
    <p:sldId id="279" r:id="rId17"/>
    <p:sldId id="280" r:id="rId18"/>
    <p:sldId id="283" r:id="rId19"/>
    <p:sldId id="298" r:id="rId20"/>
    <p:sldId id="276" r:id="rId21"/>
    <p:sldId id="295" r:id="rId22"/>
    <p:sldId id="284" r:id="rId23"/>
    <p:sldId id="285" r:id="rId24"/>
    <p:sldId id="286" r:id="rId25"/>
    <p:sldId id="287" r:id="rId26"/>
    <p:sldId id="288" r:id="rId27"/>
    <p:sldId id="289" r:id="rId28"/>
    <p:sldId id="290" r:id="rId29"/>
    <p:sldId id="277" r:id="rId30"/>
    <p:sldId id="278" r:id="rId31"/>
    <p:sldId id="291" r:id="rId32"/>
    <p:sldId id="292" r:id="rId33"/>
    <p:sldId id="299" r:id="rId34"/>
    <p:sldId id="29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06AA4D-4AF7-440E-8148-C679D5B89990}" type="datetimeFigureOut">
              <a:rPr lang="en-US" smtClean="0"/>
              <a:t>10/20/2014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ECC474-0CE5-4F4B-8CDB-33C20F4D37C2}" type="slidenum">
              <a:rPr lang="en-US" smtClean="0"/>
              <a:t>‹#›</a:t>
            </a:fld>
            <a:endParaRPr lang="en-US" dirty="0"/>
          </a:p>
        </p:txBody>
      </p:sp>
    </p:spTree>
    <p:extLst>
      <p:ext uri="{BB962C8B-B14F-4D97-AF65-F5344CB8AC3E}">
        <p14:creationId xmlns:p14="http://schemas.microsoft.com/office/powerpoint/2010/main" val="516869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function well and at the scale needed</a:t>
            </a:r>
            <a:r>
              <a:rPr lang="en-US" baseline="0" dirty="0" smtClean="0"/>
              <a:t> multi-tiered student support systems need to have ready access to the early warning indicator data at the classroom level.  Second, there needs to be a set time when adults can review the data and those adults who know the student can pool their knowledge and determine who currently might be best positioned to talk with and support the student.  Finally, the system needs to be able to intervene both at the individual student level in a very customized way and also intervene more broadly at classroom, grade, and school level.</a:t>
            </a:r>
            <a:endParaRPr lang="en-US" dirty="0"/>
          </a:p>
        </p:txBody>
      </p:sp>
      <p:sp>
        <p:nvSpPr>
          <p:cNvPr id="4" name="Slide Number Placeholder 3"/>
          <p:cNvSpPr>
            <a:spLocks noGrp="1"/>
          </p:cNvSpPr>
          <p:nvPr>
            <p:ph type="sldNum" sz="quarter" idx="10"/>
          </p:nvPr>
        </p:nvSpPr>
        <p:spPr/>
        <p:txBody>
          <a:bodyPr/>
          <a:lstStyle/>
          <a:p>
            <a:fld id="{9AC74213-3335-4588-AE5A-CA5F8C0DC35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577435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some examples of the type of questions which can be asked to gain deeper understanding into the root cause of student course failures. </a:t>
            </a:r>
            <a:endParaRPr lang="en-US" dirty="0"/>
          </a:p>
        </p:txBody>
      </p:sp>
      <p:sp>
        <p:nvSpPr>
          <p:cNvPr id="4" name="Slide Number Placeholder 3"/>
          <p:cNvSpPr>
            <a:spLocks noGrp="1"/>
          </p:cNvSpPr>
          <p:nvPr>
            <p:ph type="sldNum" sz="quarter" idx="10"/>
          </p:nvPr>
        </p:nvSpPr>
        <p:spPr/>
        <p:txBody>
          <a:bodyPr/>
          <a:lstStyle/>
          <a:p>
            <a:fld id="{9AC74213-3335-4588-AE5A-CA5F8C0DC35F}"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712549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a:t>
            </a:r>
            <a:r>
              <a:rPr lang="en-US" baseline="0" dirty="0" smtClean="0"/>
              <a:t> of these bullets is important.  Since all students in the 21</a:t>
            </a:r>
            <a:r>
              <a:rPr lang="en-US" baseline="30000" dirty="0" smtClean="0"/>
              <a:t>st</a:t>
            </a:r>
            <a:r>
              <a:rPr lang="en-US" baseline="0" dirty="0" smtClean="0"/>
              <a:t> century need to graduate prepared for post-secondary schooling or training, we need to directly teach them the skills they need to organize and manage their schoolwork and to help them strengthen their ability to bounce back from challenges.  Second, the evidence shows it is not possible  to suspend your way to a better school climate, it must be built directly and a key part of this is recognizing and modeling good behavior.   Third, school for students is the series of classrooms they travel through in day.   If they encounter very different academic and  behavioral expectations from class to  class, then everything  becomes personnel-and students adjust their behavior accordingly from class to class. .  If they encounter similar expectations classroom to classroom they learn that this is how one acts and behaves in school.  Finally, it is important to provide students with avenues to learn that effort leads to success.   This is particularly important for students who enter the school with a prior history of course failure. </a:t>
            </a:r>
            <a:endParaRPr lang="en-US" dirty="0"/>
          </a:p>
        </p:txBody>
      </p:sp>
      <p:sp>
        <p:nvSpPr>
          <p:cNvPr id="4" name="Slide Number Placeholder 3"/>
          <p:cNvSpPr>
            <a:spLocks noGrp="1"/>
          </p:cNvSpPr>
          <p:nvPr>
            <p:ph type="sldNum" sz="quarter" idx="10"/>
          </p:nvPr>
        </p:nvSpPr>
        <p:spPr/>
        <p:txBody>
          <a:bodyPr/>
          <a:lstStyle/>
          <a:p>
            <a:fld id="{9AC74213-3335-4588-AE5A-CA5F8C0DC35F}"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2742763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0" dirty="0" smtClean="0"/>
              <a:t>Report</a:t>
            </a:r>
            <a:r>
              <a:rPr lang="en-US" b="0" baseline="0" dirty="0" smtClean="0"/>
              <a:t> card conferences can be a valuable prevention and intervention strategy.  The basic idea is that when students receive report cards they have a conversation with an adult who is not their teacher about their report card.  The adults are provided with a protocol .  They commend students for good work, inquire about what can be done to bring up low grades, and have several pre-set courses of action they can recommend to the student.  Students who are failing are invited to take a recovery contract to their teacher.   </a:t>
            </a:r>
            <a:endParaRPr lang="en-US" b="0" dirty="0" smtClean="0"/>
          </a:p>
        </p:txBody>
      </p:sp>
      <p:sp>
        <p:nvSpPr>
          <p:cNvPr id="4" name="Slide Number Placeholder 3"/>
          <p:cNvSpPr>
            <a:spLocks noGrp="1"/>
          </p:cNvSpPr>
          <p:nvPr>
            <p:ph type="sldNum" sz="quarter" idx="5"/>
          </p:nvPr>
        </p:nvSpPr>
        <p:spPr/>
        <p:txBody>
          <a:bodyPr/>
          <a:lstStyle/>
          <a:p>
            <a:pPr>
              <a:defRPr/>
            </a:pPr>
            <a:fld id="{CE6882DE-8AA1-420B-87E5-1DD8C6FD50CC}" type="slidenum">
              <a:rPr lang="en-US" smtClean="0">
                <a:solidFill>
                  <a:prstClr val="black"/>
                </a:solidFill>
              </a:rPr>
              <a:pPr>
                <a:defRPr/>
              </a:pPr>
              <a:t>28</a:t>
            </a:fld>
            <a:endParaRPr lang="en-US" dirty="0">
              <a:solidFill>
                <a:prstClr val="black"/>
              </a:solidFill>
            </a:endParaRPr>
          </a:p>
        </p:txBody>
      </p:sp>
    </p:spTree>
    <p:extLst>
      <p:ext uri="{BB962C8B-B14F-4D97-AF65-F5344CB8AC3E}">
        <p14:creationId xmlns:p14="http://schemas.microsoft.com/office/powerpoint/2010/main" val="411237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practice intervention discipline</a:t>
            </a:r>
            <a:r>
              <a:rPr lang="en-US" baseline="0" dirty="0" smtClean="0"/>
              <a:t> and not always go first to the highest intensity intervention.  They should be save for the students for whom neither prevention nor more moderate Tier 2 strategies work or students who clearly are in crisis. </a:t>
            </a:r>
            <a:endParaRPr lang="en-US" dirty="0"/>
          </a:p>
        </p:txBody>
      </p:sp>
      <p:sp>
        <p:nvSpPr>
          <p:cNvPr id="4" name="Slide Number Placeholder 3"/>
          <p:cNvSpPr>
            <a:spLocks noGrp="1"/>
          </p:cNvSpPr>
          <p:nvPr>
            <p:ph type="sldNum" sz="quarter" idx="10"/>
          </p:nvPr>
        </p:nvSpPr>
        <p:spPr/>
        <p:txBody>
          <a:bodyPr/>
          <a:lstStyle/>
          <a:p>
            <a:fld id="{9AC74213-3335-4588-AE5A-CA5F8C0DC35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703969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40652-26CA-4B45-997F-D371DC8BC9B8}" type="slidenum">
              <a:rPr lang="en-US" smtClean="0">
                <a:solidFill>
                  <a:prstClr val="black"/>
                </a:solidFill>
              </a:rPr>
              <a:pPr eaLnBrk="1" hangingPunct="1"/>
              <a:t>8</a:t>
            </a:fld>
            <a:endParaRPr lang="en-US" dirty="0" smtClean="0">
              <a:solidFill>
                <a:prstClr val="black"/>
              </a:solidFill>
            </a:endParaRPr>
          </a:p>
        </p:txBody>
      </p:sp>
      <p:sp>
        <p:nvSpPr>
          <p:cNvPr id="55299" name="Rectangle 7"/>
          <p:cNvSpPr txBox="1">
            <a:spLocks noGrp="1" noChangeArrowheads="1"/>
          </p:cNvSpPr>
          <p:nvPr/>
        </p:nvSpPr>
        <p:spPr bwMode="auto">
          <a:xfrm>
            <a:off x="3884613"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12" tIns="45006" rIns="90012" bIns="45006" anchor="b"/>
          <a:lstStyle>
            <a:lvl1pPr defTabSz="900113" eaLnBrk="0" hangingPunct="0">
              <a:defRPr>
                <a:solidFill>
                  <a:schemeClr val="tx1"/>
                </a:solidFill>
                <a:latin typeface="Arial" charset="0"/>
              </a:defRPr>
            </a:lvl1pPr>
            <a:lvl2pPr marL="742950" indent="-285750" defTabSz="900113" eaLnBrk="0" hangingPunct="0">
              <a:defRPr>
                <a:solidFill>
                  <a:schemeClr val="tx1"/>
                </a:solidFill>
                <a:latin typeface="Arial" charset="0"/>
              </a:defRPr>
            </a:lvl2pPr>
            <a:lvl3pPr marL="1143000" indent="-228600" defTabSz="900113" eaLnBrk="0" hangingPunct="0">
              <a:defRPr>
                <a:solidFill>
                  <a:schemeClr val="tx1"/>
                </a:solidFill>
                <a:latin typeface="Arial" charset="0"/>
              </a:defRPr>
            </a:lvl3pPr>
            <a:lvl4pPr marL="1600200" indent="-228600" defTabSz="900113" eaLnBrk="0" hangingPunct="0">
              <a:defRPr>
                <a:solidFill>
                  <a:schemeClr val="tx1"/>
                </a:solidFill>
                <a:latin typeface="Arial" charset="0"/>
              </a:defRPr>
            </a:lvl4pPr>
            <a:lvl5pPr marL="2057400" indent="-228600" defTabSz="900113" eaLnBrk="0" hangingPunct="0">
              <a:defRPr>
                <a:solidFill>
                  <a:schemeClr val="tx1"/>
                </a:solidFill>
                <a:latin typeface="Arial" charset="0"/>
              </a:defRPr>
            </a:lvl5pPr>
            <a:lvl6pPr marL="2514600" indent="-228600" defTabSz="900113" eaLnBrk="0" fontAlgn="base" hangingPunct="0">
              <a:spcBef>
                <a:spcPct val="0"/>
              </a:spcBef>
              <a:spcAft>
                <a:spcPct val="0"/>
              </a:spcAft>
              <a:defRPr>
                <a:solidFill>
                  <a:schemeClr val="tx1"/>
                </a:solidFill>
                <a:latin typeface="Arial" charset="0"/>
              </a:defRPr>
            </a:lvl6pPr>
            <a:lvl7pPr marL="2971800" indent="-228600" defTabSz="900113" eaLnBrk="0" fontAlgn="base" hangingPunct="0">
              <a:spcBef>
                <a:spcPct val="0"/>
              </a:spcBef>
              <a:spcAft>
                <a:spcPct val="0"/>
              </a:spcAft>
              <a:defRPr>
                <a:solidFill>
                  <a:schemeClr val="tx1"/>
                </a:solidFill>
                <a:latin typeface="Arial" charset="0"/>
              </a:defRPr>
            </a:lvl7pPr>
            <a:lvl8pPr marL="3429000" indent="-228600" defTabSz="900113" eaLnBrk="0" fontAlgn="base" hangingPunct="0">
              <a:spcBef>
                <a:spcPct val="0"/>
              </a:spcBef>
              <a:spcAft>
                <a:spcPct val="0"/>
              </a:spcAft>
              <a:defRPr>
                <a:solidFill>
                  <a:schemeClr val="tx1"/>
                </a:solidFill>
                <a:latin typeface="Arial" charset="0"/>
              </a:defRPr>
            </a:lvl8pPr>
            <a:lvl9pPr marL="3886200" indent="-228600" defTabSz="900113" eaLnBrk="0" fontAlgn="base" hangingPunct="0">
              <a:spcBef>
                <a:spcPct val="0"/>
              </a:spcBef>
              <a:spcAft>
                <a:spcPct val="0"/>
              </a:spcAft>
              <a:defRPr>
                <a:solidFill>
                  <a:schemeClr val="tx1"/>
                </a:solidFill>
                <a:latin typeface="Arial" charset="0"/>
              </a:defRPr>
            </a:lvl9pPr>
          </a:lstStyle>
          <a:p>
            <a:pPr algn="r" eaLnBrk="1" hangingPunct="1"/>
            <a:fld id="{F0AFD18B-43FF-488C-8637-BDEB18696C3A}" type="slidenum">
              <a:rPr lang="en-US" sz="1300">
                <a:solidFill>
                  <a:prstClr val="black"/>
                </a:solidFill>
              </a:rPr>
              <a:pPr algn="r" eaLnBrk="1" hangingPunct="1"/>
              <a:t>8</a:t>
            </a:fld>
            <a:endParaRPr lang="en-US" sz="1300" dirty="0">
              <a:solidFill>
                <a:prstClr val="black"/>
              </a:solidFill>
            </a:endParaRPr>
          </a:p>
        </p:txBody>
      </p:sp>
      <p:sp>
        <p:nvSpPr>
          <p:cNvPr id="55300" name="Rectangle 2"/>
          <p:cNvSpPr>
            <a:spLocks noGrp="1" noRot="1" noChangeAspect="1" noChangeArrowheads="1" noTextEdit="1"/>
          </p:cNvSpPr>
          <p:nvPr>
            <p:ph type="sldImg"/>
          </p:nvPr>
        </p:nvSpPr>
        <p:spPr>
          <a:xfrm>
            <a:off x="1144588" y="687388"/>
            <a:ext cx="4572000" cy="3429000"/>
          </a:xfrm>
          <a:ln/>
        </p:spPr>
      </p:sp>
      <p:sp>
        <p:nvSpPr>
          <p:cNvPr id="55301" name="Rectangle 3"/>
          <p:cNvSpPr>
            <a:spLocks noGrp="1" noChangeArrowheads="1"/>
          </p:cNvSpPr>
          <p:nvPr>
            <p:ph type="body" idx="1"/>
          </p:nvPr>
        </p:nvSpPr>
        <p:spPr>
          <a:xfrm>
            <a:off x="511175" y="4533900"/>
            <a:ext cx="5848350" cy="4487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12" tIns="45006" rIns="90012" bIns="45006"/>
          <a:lstStyle/>
          <a:p>
            <a:pPr eaLnBrk="1" hangingPunct="1">
              <a:spcBef>
                <a:spcPct val="10000"/>
              </a:spcBef>
            </a:pPr>
            <a:r>
              <a:rPr lang="en-US" sz="1000" dirty="0" smtClean="0"/>
              <a:t>This slide aims to describe in more detail the key characteristics of each level of the multi-tiered</a:t>
            </a:r>
            <a:r>
              <a:rPr lang="en-US" sz="1000" baseline="0" dirty="0" smtClean="0"/>
              <a:t> student support system.  It also graphically tries to show how each level of support wraps around and supports the next tier.</a:t>
            </a:r>
            <a:endParaRPr lang="en-US" sz="1000" dirty="0" smtClean="0"/>
          </a:p>
        </p:txBody>
      </p:sp>
    </p:spTree>
    <p:extLst>
      <p:ext uri="{BB962C8B-B14F-4D97-AF65-F5344CB8AC3E}">
        <p14:creationId xmlns:p14="http://schemas.microsoft.com/office/powerpoint/2010/main" val="1327902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the adults who know they student pool their knowledge and determine an intervention or course of action it is important to appoint someone who has a good relationship with the student to be the champion for the intervention or course of action to make sure it is implemented.  It is also important to take the extra minute needed to formally record what intervention or course of action has been taken so it will be possible over time to learn which interventions are working for what types of students under what circumstances.  </a:t>
            </a:r>
            <a:endParaRPr lang="en-US" dirty="0"/>
          </a:p>
        </p:txBody>
      </p:sp>
      <p:sp>
        <p:nvSpPr>
          <p:cNvPr id="4" name="Slide Number Placeholder 3"/>
          <p:cNvSpPr>
            <a:spLocks noGrp="1"/>
          </p:cNvSpPr>
          <p:nvPr>
            <p:ph type="sldNum" sz="quarter" idx="10"/>
          </p:nvPr>
        </p:nvSpPr>
        <p:spPr/>
        <p:txBody>
          <a:bodyPr/>
          <a:lstStyle/>
          <a:p>
            <a:fld id="{9AC74213-3335-4588-AE5A-CA5F8C0DC35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49814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Advanced</a:t>
            </a:r>
            <a:r>
              <a:rPr lang="en-US" baseline="0" dirty="0" smtClean="0"/>
              <a:t> EWS work goes  in two directions.  One direction seeks to gain deeper understanding into the root causes of student behavior.  The other direction is to look beyond  the individual student to see if patterns emerge for groups of students that can help direct interventions to more strategic levels i.e. the classroom, grade, school, or even district. </a:t>
            </a:r>
            <a:endParaRPr lang="en-US" dirty="0"/>
          </a:p>
        </p:txBody>
      </p:sp>
      <p:sp>
        <p:nvSpPr>
          <p:cNvPr id="4" name="Slide Number Placeholder 3"/>
          <p:cNvSpPr>
            <a:spLocks noGrp="1"/>
          </p:cNvSpPr>
          <p:nvPr>
            <p:ph type="sldNum" sz="quarter" idx="10"/>
          </p:nvPr>
        </p:nvSpPr>
        <p:spPr/>
        <p:txBody>
          <a:bodyPr/>
          <a:lstStyle/>
          <a:p>
            <a:fld id="{9AC74213-3335-4588-AE5A-CA5F8C0DC35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817920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schools and districts do not measure chronic absenteeism.  They only measure average daily attendance.  But it is possible for a school to have over 90 percent average daily attendance and for a quarter of students to be chronically absent, as different students are absent on different days.   Students miss school for three broad reasons-1) something is keeping them out of school i.e. sibling care, elder care, the need to work etc, 2) they are </a:t>
            </a:r>
            <a:r>
              <a:rPr lang="en-US" baseline="0" dirty="0" smtClean="0"/>
              <a:t>avoiding </a:t>
            </a:r>
            <a:r>
              <a:rPr lang="en-US" baseline="0" dirty="0" smtClean="0"/>
              <a:t>something at school-safety concerns, bullying, teachers they think are mean etc. and 3) the make the decision that they can manage their work and do ok and miss a day every know and again or just decide its not worth getting up, traveling in bad weather, or being late.  Each of these sets of reasons requires a different response and that is why its important to learn the reasons behind student’s actions. </a:t>
            </a:r>
            <a:endParaRPr lang="en-US" dirty="0"/>
          </a:p>
        </p:txBody>
      </p:sp>
      <p:sp>
        <p:nvSpPr>
          <p:cNvPr id="4" name="Slide Number Placeholder 3"/>
          <p:cNvSpPr>
            <a:spLocks noGrp="1"/>
          </p:cNvSpPr>
          <p:nvPr>
            <p:ph type="sldNum" sz="quarter" idx="10"/>
          </p:nvPr>
        </p:nvSpPr>
        <p:spPr/>
        <p:txBody>
          <a:bodyPr/>
          <a:lstStyle/>
          <a:p>
            <a:fld id="{9AC74213-3335-4588-AE5A-CA5F8C0DC35F}"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746827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adults may believe that it is not the role of schools to encourage students</a:t>
            </a:r>
            <a:r>
              <a:rPr lang="en-US" baseline="0" dirty="0" smtClean="0"/>
              <a:t> to attend that it is up to the students themselves and their parents to understand the value of schooling and do what it takes to attend regularly.   The challenge is, that when chronic absenteeism is significant it impacts the whole school including the students who attend everyday.   Thus for the best interests of the school  and all its students it is important for   the adults in the school to put forth efforts to decrease chronic absenteeism. </a:t>
            </a:r>
            <a:endParaRPr lang="en-US" dirty="0"/>
          </a:p>
        </p:txBody>
      </p:sp>
      <p:sp>
        <p:nvSpPr>
          <p:cNvPr id="4" name="Slide Number Placeholder 3"/>
          <p:cNvSpPr>
            <a:spLocks noGrp="1"/>
          </p:cNvSpPr>
          <p:nvPr>
            <p:ph type="sldNum" sz="quarter" idx="10"/>
          </p:nvPr>
        </p:nvSpPr>
        <p:spPr/>
        <p:txBody>
          <a:bodyPr/>
          <a:lstStyle/>
          <a:p>
            <a:fld id="{9AC74213-3335-4588-AE5A-CA5F8C0DC35F}"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1929482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students who fail courses have poor attendance.  As a result poor attendance rather than lack of understanding is more likely to be the root of poor course performance.  In particular, students who are absent are much less likely to complete their course assignments. </a:t>
            </a:r>
            <a:endParaRPr lang="en-US" dirty="0"/>
          </a:p>
        </p:txBody>
      </p:sp>
      <p:sp>
        <p:nvSpPr>
          <p:cNvPr id="4" name="Slide Number Placeholder 3"/>
          <p:cNvSpPr>
            <a:spLocks noGrp="1"/>
          </p:cNvSpPr>
          <p:nvPr>
            <p:ph type="sldNum" sz="quarter" idx="10"/>
          </p:nvPr>
        </p:nvSpPr>
        <p:spPr/>
        <p:txBody>
          <a:bodyPr/>
          <a:lstStyle/>
          <a:p>
            <a:fld id="{9AC74213-3335-4588-AE5A-CA5F8C0DC35F}"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9747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typical</a:t>
            </a:r>
            <a:r>
              <a:rPr lang="en-US" baseline="0" dirty="0" smtClean="0"/>
              <a:t> reason students fail courses is that they do not complete their assignments.   Systems need to be put in place to track assignment completion and provide supports for students who need them to complete assignments.   There needs to be strong coordination between extra help provided to students to by non-profits or after school programs and what is occurring in student’s classes.  The extra help being provided will be much more effective if its linked to on-going assignments and assessments. </a:t>
            </a:r>
            <a:endParaRPr lang="en-US" dirty="0"/>
          </a:p>
        </p:txBody>
      </p:sp>
      <p:sp>
        <p:nvSpPr>
          <p:cNvPr id="4" name="Slide Number Placeholder 3"/>
          <p:cNvSpPr>
            <a:spLocks noGrp="1"/>
          </p:cNvSpPr>
          <p:nvPr>
            <p:ph type="sldNum" sz="quarter" idx="10"/>
          </p:nvPr>
        </p:nvSpPr>
        <p:spPr/>
        <p:txBody>
          <a:bodyPr/>
          <a:lstStyle/>
          <a:p>
            <a:fld id="{9AC74213-3335-4588-AE5A-CA5F8C0DC35F}"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40064036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userDrawn="1"/>
        </p:nvSpPr>
        <p:spPr>
          <a:xfrm>
            <a:off x="0" y="0"/>
            <a:ext cx="9144000" cy="152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l="59363"/>
          <a:stretch/>
        </p:blipFill>
        <p:spPr>
          <a:xfrm>
            <a:off x="2760844" y="6019800"/>
            <a:ext cx="3703656" cy="929985"/>
          </a:xfrm>
          <a:prstGeom prst="rect">
            <a:avLst/>
          </a:prstGeom>
        </p:spPr>
      </p:pic>
    </p:spTree>
    <p:extLst>
      <p:ext uri="{BB962C8B-B14F-4D97-AF65-F5344CB8AC3E}">
        <p14:creationId xmlns:p14="http://schemas.microsoft.com/office/powerpoint/2010/main" val="2429895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43153-6131-4F15-A256-5A95B1777BEF}" type="datetimeFigureOut">
              <a:rPr lang="en-US" smtClean="0">
                <a:solidFill>
                  <a:prstClr val="black">
                    <a:tint val="75000"/>
                  </a:prstClr>
                </a:solidFill>
              </a:rPr>
              <a:pPr/>
              <a:t>10/20/2014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F9B3B95-E94F-48F2-81DD-2CBC0C18AC8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84679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3074" name="Picture 2" descr="C:\Users\Liz\AppData\Local\Microsoft\Windows\Temporary Internet Files\Content.IE5\M3KHQPHT\MP900442364[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41" y="-1828800"/>
            <a:ext cx="6858000" cy="10287000"/>
          </a:xfrm>
          <a:prstGeom prst="rect">
            <a:avLst/>
          </a:prstGeom>
          <a:noFill/>
          <a:extLst>
            <a:ext uri="{909E8E84-426E-40DD-AFC4-6F175D3DCCD1}">
              <a14:hiddenFill xmlns:a14="http://schemas.microsoft.com/office/drawing/2010/main">
                <a:solidFill>
                  <a:srgbClr val="FFFFFF"/>
                </a:solidFill>
              </a14:hiddenFill>
            </a:ext>
          </a:extLst>
        </p:spPr>
      </p:pic>
      <p:sp>
        <p:nvSpPr>
          <p:cNvPr id="8" name="Round Diagonal Corner Rectangle 7"/>
          <p:cNvSpPr/>
          <p:nvPr userDrawn="1"/>
        </p:nvSpPr>
        <p:spPr>
          <a:xfrm>
            <a:off x="4522757" y="3505200"/>
            <a:ext cx="4323995" cy="1524000"/>
          </a:xfrm>
          <a:prstGeom prst="round2Diag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prstClr val="white"/>
              </a:solidFill>
            </a:endParaRPr>
          </a:p>
        </p:txBody>
      </p:sp>
      <p:sp>
        <p:nvSpPr>
          <p:cNvPr id="14" name="Round Diagonal Corner Rectangle 13"/>
          <p:cNvSpPr/>
          <p:nvPr userDrawn="1"/>
        </p:nvSpPr>
        <p:spPr>
          <a:xfrm>
            <a:off x="6006029" y="5470612"/>
            <a:ext cx="2941656" cy="1036792"/>
          </a:xfrm>
          <a:prstGeom prst="round2Diag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prstClr val="white"/>
              </a:solidFill>
            </a:endParaRPr>
          </a:p>
        </p:txBody>
      </p:sp>
      <p:pic>
        <p:nvPicPr>
          <p:cNvPr id="9" name="Picture 8"/>
          <p:cNvPicPr>
            <a:picLocks noChangeAspect="1"/>
          </p:cNvPicPr>
          <p:nvPr userDrawn="1"/>
        </p:nvPicPr>
        <p:blipFill rotWithShape="1">
          <a:blip r:embed="rId3">
            <a:extLst>
              <a:ext uri="{28A0092B-C50C-407E-A947-70E740481C1C}">
                <a14:useLocalDpi xmlns:a14="http://schemas.microsoft.com/office/drawing/2010/main" val="0"/>
              </a:ext>
            </a:extLst>
          </a:blip>
          <a:srcRect l="59363"/>
          <a:stretch/>
        </p:blipFill>
        <p:spPr>
          <a:xfrm>
            <a:off x="5386381" y="0"/>
            <a:ext cx="3703656" cy="929985"/>
          </a:xfrm>
          <a:prstGeom prst="rect">
            <a:avLst/>
          </a:prstGeom>
        </p:spPr>
      </p:pic>
    </p:spTree>
    <p:extLst>
      <p:ext uri="{BB962C8B-B14F-4D97-AF65-F5344CB8AC3E}">
        <p14:creationId xmlns:p14="http://schemas.microsoft.com/office/powerpoint/2010/main" val="2297840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274638"/>
            <a:ext cx="8229600" cy="1143000"/>
          </a:xfrm>
        </p:spPr>
        <p:txBody>
          <a:bodyPr/>
          <a:lstStyle>
            <a:lvl1pPr>
              <a:defRPr>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661407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ound Diagonal Corner Rectangle 7"/>
          <p:cNvSpPr/>
          <p:nvPr userDrawn="1"/>
        </p:nvSpPr>
        <p:spPr>
          <a:xfrm>
            <a:off x="6641" y="228600"/>
            <a:ext cx="4323995" cy="1524000"/>
          </a:xfrm>
          <a:prstGeom prst="round2Diag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prstClr val="white"/>
              </a:solidFill>
            </a:endParaRPr>
          </a:p>
        </p:txBody>
      </p:sp>
      <p:sp>
        <p:nvSpPr>
          <p:cNvPr id="13" name="TextBox 12"/>
          <p:cNvSpPr txBox="1"/>
          <p:nvPr userDrawn="1"/>
        </p:nvSpPr>
        <p:spPr>
          <a:xfrm>
            <a:off x="192592" y="304800"/>
            <a:ext cx="4114800" cy="1292662"/>
          </a:xfrm>
          <a:prstGeom prst="rect">
            <a:avLst/>
          </a:prstGeom>
          <a:noFill/>
        </p:spPr>
        <p:txBody>
          <a:bodyPr wrap="square" rtlCol="0">
            <a:spAutoFit/>
          </a:bodyPr>
          <a:lstStyle/>
          <a:p>
            <a:pPr algn="ctr"/>
            <a:r>
              <a:rPr lang="en-US" sz="2400" dirty="0">
                <a:solidFill>
                  <a:prstClr val="white"/>
                </a:solidFill>
              </a:rPr>
              <a:t>Early Warning Systems: </a:t>
            </a:r>
          </a:p>
          <a:p>
            <a:pPr algn="ctr"/>
            <a:r>
              <a:rPr lang="en-US" dirty="0">
                <a:solidFill>
                  <a:prstClr val="white"/>
                </a:solidFill>
              </a:rPr>
              <a:t>Developing and Monitoring Effective Systems and Interventions for </a:t>
            </a:r>
            <a:br>
              <a:rPr lang="en-US" dirty="0">
                <a:solidFill>
                  <a:prstClr val="white"/>
                </a:solidFill>
              </a:rPr>
            </a:br>
            <a:r>
              <a:rPr lang="en-US" dirty="0">
                <a:solidFill>
                  <a:prstClr val="white"/>
                </a:solidFill>
              </a:rPr>
              <a:t>Students At Risk of Dropping Out</a:t>
            </a:r>
          </a:p>
        </p:txBody>
      </p:sp>
      <p:sp>
        <p:nvSpPr>
          <p:cNvPr id="14" name="Round Diagonal Corner Rectangle 13"/>
          <p:cNvSpPr/>
          <p:nvPr userDrawn="1"/>
        </p:nvSpPr>
        <p:spPr>
          <a:xfrm>
            <a:off x="6187272" y="4983008"/>
            <a:ext cx="2941656" cy="1036792"/>
          </a:xfrm>
          <a:prstGeom prst="round2Diag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prstClr val="white"/>
              </a:solidFill>
            </a:endParaRPr>
          </a:p>
        </p:txBody>
      </p:sp>
      <p:sp>
        <p:nvSpPr>
          <p:cNvPr id="15" name="TextBox 14"/>
          <p:cNvSpPr txBox="1"/>
          <p:nvPr userDrawn="1"/>
        </p:nvSpPr>
        <p:spPr>
          <a:xfrm>
            <a:off x="5943600" y="5132072"/>
            <a:ext cx="3429000" cy="738664"/>
          </a:xfrm>
          <a:prstGeom prst="rect">
            <a:avLst/>
          </a:prstGeom>
          <a:noFill/>
        </p:spPr>
        <p:txBody>
          <a:bodyPr wrap="square" rtlCol="0">
            <a:spAutoFit/>
          </a:bodyPr>
          <a:lstStyle/>
          <a:p>
            <a:pPr algn="ctr"/>
            <a:r>
              <a:rPr lang="en-US" sz="1400" dirty="0">
                <a:solidFill>
                  <a:prstClr val="white"/>
                </a:solidFill>
              </a:rPr>
              <a:t>June 3-5, 2014</a:t>
            </a:r>
          </a:p>
          <a:p>
            <a:pPr algn="ctr"/>
            <a:r>
              <a:rPr lang="en-US" sz="1400" dirty="0">
                <a:solidFill>
                  <a:prstClr val="white"/>
                </a:solidFill>
              </a:rPr>
              <a:t>Institute of American Indian Arts</a:t>
            </a:r>
          </a:p>
          <a:p>
            <a:pPr algn="ctr"/>
            <a:r>
              <a:rPr lang="en-US" sz="1400" dirty="0">
                <a:solidFill>
                  <a:prstClr val="white"/>
                </a:solidFill>
              </a:rPr>
              <a:t>Santa Fe, New Mexico</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59363"/>
          <a:stretch/>
        </p:blipFill>
        <p:spPr>
          <a:xfrm>
            <a:off x="2758272" y="5928015"/>
            <a:ext cx="3703656" cy="929985"/>
          </a:xfrm>
          <a:prstGeom prst="rect">
            <a:avLst/>
          </a:prstGeom>
        </p:spPr>
      </p:pic>
    </p:spTree>
    <p:extLst>
      <p:ext uri="{BB962C8B-B14F-4D97-AF65-F5344CB8AC3E}">
        <p14:creationId xmlns:p14="http://schemas.microsoft.com/office/powerpoint/2010/main" val="1206091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userDrawn="1"/>
        </p:nvSpPr>
        <p:spPr>
          <a:xfrm>
            <a:off x="0" y="0"/>
            <a:ext cx="9144000" cy="152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59363"/>
          <a:stretch/>
        </p:blipFill>
        <p:spPr>
          <a:xfrm>
            <a:off x="2758272" y="5928015"/>
            <a:ext cx="3703656" cy="929985"/>
          </a:xfrm>
          <a:prstGeom prst="rect">
            <a:avLst/>
          </a:prstGeom>
        </p:spPr>
      </p:pic>
    </p:spTree>
    <p:extLst>
      <p:ext uri="{BB962C8B-B14F-4D97-AF65-F5344CB8AC3E}">
        <p14:creationId xmlns:p14="http://schemas.microsoft.com/office/powerpoint/2010/main" val="1906810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p:nvPr userDrawn="1"/>
        </p:nvSpPr>
        <p:spPr>
          <a:xfrm>
            <a:off x="0" y="0"/>
            <a:ext cx="9144000" cy="152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Title 1"/>
          <p:cNvSpPr>
            <a:spLocks noGrp="1"/>
          </p:cNvSpPr>
          <p:nvPr>
            <p:ph type="title"/>
          </p:nvPr>
        </p:nvSpPr>
        <p:spPr>
          <a:xfrm>
            <a:off x="457200" y="274638"/>
            <a:ext cx="8229600" cy="1143000"/>
          </a:xfrm>
        </p:spPr>
        <p:txBody>
          <a:bodyPr/>
          <a:lstStyle>
            <a:lvl1pPr>
              <a:defRPr>
                <a:solidFill>
                  <a:schemeClr val="bg1"/>
                </a:solidFill>
              </a:defRPr>
            </a:lvl1pPr>
          </a:lstStyle>
          <a:p>
            <a:r>
              <a:rPr lang="en-US" dirty="0" smtClean="0"/>
              <a:t>Click to edit Master title style</a:t>
            </a:r>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59363"/>
          <a:stretch/>
        </p:blipFill>
        <p:spPr>
          <a:xfrm>
            <a:off x="2758272" y="5928015"/>
            <a:ext cx="3703656" cy="929985"/>
          </a:xfrm>
          <a:prstGeom prst="rect">
            <a:avLst/>
          </a:prstGeom>
        </p:spPr>
      </p:pic>
    </p:spTree>
    <p:extLst>
      <p:ext uri="{BB962C8B-B14F-4D97-AF65-F5344CB8AC3E}">
        <p14:creationId xmlns:p14="http://schemas.microsoft.com/office/powerpoint/2010/main" val="4228415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ound Diagonal Corner Rectangle 6"/>
          <p:cNvSpPr/>
          <p:nvPr userDrawn="1"/>
        </p:nvSpPr>
        <p:spPr>
          <a:xfrm>
            <a:off x="381000" y="2895600"/>
            <a:ext cx="8458200" cy="2895600"/>
          </a:xfrm>
          <a:prstGeom prst="round2Diag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1030" name="Picture 6" descr="C:\Users\Liz\AppData\Local\Microsoft\Windows\Temporary Internet Files\Content.IE5\M3KHQPHT\MP900442364[1].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12863" b="8758"/>
          <a:stretch/>
        </p:blipFill>
        <p:spPr bwMode="auto">
          <a:xfrm>
            <a:off x="5410200" y="304800"/>
            <a:ext cx="3200400" cy="376270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59363"/>
          <a:stretch/>
        </p:blipFill>
        <p:spPr>
          <a:xfrm>
            <a:off x="2758272" y="5928015"/>
            <a:ext cx="3703656" cy="929985"/>
          </a:xfrm>
          <a:prstGeom prst="rect">
            <a:avLst/>
          </a:prstGeom>
        </p:spPr>
      </p:pic>
    </p:spTree>
    <p:extLst>
      <p:ext uri="{BB962C8B-B14F-4D97-AF65-F5344CB8AC3E}">
        <p14:creationId xmlns:p14="http://schemas.microsoft.com/office/powerpoint/2010/main" val="514089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ound Diagonal Corner Rectangle 6"/>
          <p:cNvSpPr/>
          <p:nvPr userDrawn="1"/>
        </p:nvSpPr>
        <p:spPr>
          <a:xfrm>
            <a:off x="533400" y="1295400"/>
            <a:ext cx="8458200" cy="2895600"/>
          </a:xfrm>
          <a:prstGeom prst="round2Diag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874713" y="1295400"/>
            <a:ext cx="7772400" cy="2873375"/>
          </a:xfrm>
        </p:spPr>
        <p:txBody>
          <a:bodyPr anchor="t"/>
          <a:lstStyle>
            <a:lvl1pPr algn="l">
              <a:defRPr sz="4000" b="1" cap="all">
                <a:solidFill>
                  <a:schemeClr val="bg1"/>
                </a:solidFill>
              </a:defRPr>
            </a:lvl1pPr>
          </a:lstStyle>
          <a:p>
            <a:r>
              <a:rPr lang="en-US" dirty="0" smtClean="0"/>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59363"/>
          <a:stretch/>
        </p:blipFill>
        <p:spPr>
          <a:xfrm>
            <a:off x="2758272" y="5928015"/>
            <a:ext cx="3703656" cy="929985"/>
          </a:xfrm>
          <a:prstGeom prst="rect">
            <a:avLst/>
          </a:prstGeom>
        </p:spPr>
      </p:pic>
      <p:pic>
        <p:nvPicPr>
          <p:cNvPr id="2050" name="Picture 2" descr="C:\Users\Liz\AppData\Local\Microsoft\Windows\Temporary Internet Files\Content.IE5\M3KHQPHT\MP900442364[1].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13580" b="9706"/>
          <a:stretch/>
        </p:blipFill>
        <p:spPr bwMode="auto">
          <a:xfrm>
            <a:off x="381000" y="3775841"/>
            <a:ext cx="2057400" cy="236745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02957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0"/>
          <p:cNvSpPr/>
          <p:nvPr userDrawn="1"/>
        </p:nvSpPr>
        <p:spPr>
          <a:xfrm>
            <a:off x="0" y="0"/>
            <a:ext cx="9144000" cy="152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Title 1"/>
          <p:cNvSpPr>
            <a:spLocks noGrp="1"/>
          </p:cNvSpPr>
          <p:nvPr>
            <p:ph type="title"/>
          </p:nvPr>
        </p:nvSpPr>
        <p:spPr>
          <a:xfrm>
            <a:off x="457200" y="274638"/>
            <a:ext cx="8229600" cy="1143000"/>
          </a:xfrm>
        </p:spPr>
        <p:txBody>
          <a:bodyPr/>
          <a:lstStyle>
            <a:lvl1pPr>
              <a:defRPr>
                <a:solidFill>
                  <a:schemeClr val="bg1"/>
                </a:solidFill>
              </a:defRPr>
            </a:lvl1pPr>
          </a:lstStyle>
          <a:p>
            <a:r>
              <a:rPr lang="en-US" dirty="0" smtClean="0"/>
              <a:t>Click to edit Master title style</a:t>
            </a:r>
            <a:endParaRPr lang="en-US" dirty="0"/>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59363"/>
          <a:stretch/>
        </p:blipFill>
        <p:spPr>
          <a:xfrm>
            <a:off x="2758272" y="5928015"/>
            <a:ext cx="3703656" cy="929985"/>
          </a:xfrm>
          <a:prstGeom prst="rect">
            <a:avLst/>
          </a:prstGeom>
        </p:spPr>
      </p:pic>
    </p:spTree>
    <p:extLst>
      <p:ext uri="{BB962C8B-B14F-4D97-AF65-F5344CB8AC3E}">
        <p14:creationId xmlns:p14="http://schemas.microsoft.com/office/powerpoint/2010/main" val="1383820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p:cNvSpPr/>
          <p:nvPr userDrawn="1"/>
        </p:nvSpPr>
        <p:spPr>
          <a:xfrm>
            <a:off x="0" y="0"/>
            <a:ext cx="9144000" cy="152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Title 1"/>
          <p:cNvSpPr>
            <a:spLocks noGrp="1"/>
          </p:cNvSpPr>
          <p:nvPr>
            <p:ph type="title"/>
          </p:nvPr>
        </p:nvSpPr>
        <p:spPr>
          <a:xfrm>
            <a:off x="457200" y="274638"/>
            <a:ext cx="8229600" cy="1143000"/>
          </a:xfrm>
        </p:spPr>
        <p:txBody>
          <a:bodyPr/>
          <a:lstStyle>
            <a:lvl1pPr>
              <a:defRPr>
                <a:solidFill>
                  <a:schemeClr val="bg1"/>
                </a:solidFill>
              </a:defRPr>
            </a:lvl1pPr>
          </a:lstStyle>
          <a:p>
            <a:r>
              <a:rPr lang="en-US" dirty="0" smtClean="0"/>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59363"/>
          <a:stretch/>
        </p:blipFill>
        <p:spPr>
          <a:xfrm>
            <a:off x="2758272" y="5928015"/>
            <a:ext cx="3703656" cy="929985"/>
          </a:xfrm>
          <a:prstGeom prst="rect">
            <a:avLst/>
          </a:prstGeom>
        </p:spPr>
      </p:pic>
    </p:spTree>
    <p:extLst>
      <p:ext uri="{BB962C8B-B14F-4D97-AF65-F5344CB8AC3E}">
        <p14:creationId xmlns:p14="http://schemas.microsoft.com/office/powerpoint/2010/main" val="1430174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p:nvPr userDrawn="1"/>
        </p:nvSpPr>
        <p:spPr>
          <a:xfrm>
            <a:off x="0" y="0"/>
            <a:ext cx="9144000" cy="152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Title 1"/>
          <p:cNvSpPr>
            <a:spLocks noGrp="1"/>
          </p:cNvSpPr>
          <p:nvPr>
            <p:ph type="title"/>
          </p:nvPr>
        </p:nvSpPr>
        <p:spPr>
          <a:xfrm>
            <a:off x="457200" y="274638"/>
            <a:ext cx="8229600" cy="1143000"/>
          </a:xfrm>
        </p:spPr>
        <p:txBody>
          <a:bodyPr/>
          <a:lstStyle>
            <a:lvl1pPr>
              <a:defRPr>
                <a:solidFill>
                  <a:schemeClr val="bg1"/>
                </a:solidFill>
              </a:defRPr>
            </a:lvl1pPr>
          </a:lstStyle>
          <a:p>
            <a:r>
              <a:rPr lang="en-US" dirty="0" smtClean="0"/>
              <a:t>Click to edit Master title style</a:t>
            </a:r>
            <a:endParaRPr lang="en-US" dirty="0"/>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l="59363"/>
          <a:stretch/>
        </p:blipFill>
        <p:spPr>
          <a:xfrm>
            <a:off x="2760844" y="6019800"/>
            <a:ext cx="3703656" cy="929985"/>
          </a:xfrm>
          <a:prstGeom prst="rect">
            <a:avLst/>
          </a:prstGeom>
        </p:spPr>
      </p:pic>
    </p:spTree>
    <p:extLst>
      <p:ext uri="{BB962C8B-B14F-4D97-AF65-F5344CB8AC3E}">
        <p14:creationId xmlns:p14="http://schemas.microsoft.com/office/powerpoint/2010/main" val="15338424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Rectangle 6"/>
          <p:cNvSpPr/>
          <p:nvPr userDrawn="1"/>
        </p:nvSpPr>
        <p:spPr>
          <a:xfrm>
            <a:off x="0" y="0"/>
            <a:ext cx="9144000" cy="152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Title 1"/>
          <p:cNvSpPr>
            <a:spLocks noGrp="1"/>
          </p:cNvSpPr>
          <p:nvPr>
            <p:ph type="title"/>
          </p:nvPr>
        </p:nvSpPr>
        <p:spPr>
          <a:xfrm>
            <a:off x="457200" y="274638"/>
            <a:ext cx="8229600" cy="1143000"/>
          </a:xfrm>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499097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43153-6131-4F15-A256-5A95B1777BEF}" type="datetimeFigureOut">
              <a:rPr lang="en-US" smtClean="0">
                <a:solidFill>
                  <a:prstClr val="black">
                    <a:tint val="75000"/>
                  </a:prstClr>
                </a:solidFill>
              </a:rPr>
              <a:pPr/>
              <a:t>10/20/2014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F9B3B95-E94F-48F2-81DD-2CBC0C18AC8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17738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userDrawn="1"/>
        </p:nvSpPr>
        <p:spPr>
          <a:xfrm>
            <a:off x="0" y="0"/>
            <a:ext cx="91440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59363"/>
          <a:stretch/>
        </p:blipFill>
        <p:spPr>
          <a:xfrm>
            <a:off x="2758272" y="5928015"/>
            <a:ext cx="3703656" cy="929985"/>
          </a:xfrm>
          <a:prstGeom prst="rect">
            <a:avLst/>
          </a:prstGeom>
        </p:spPr>
      </p:pic>
    </p:spTree>
    <p:extLst>
      <p:ext uri="{BB962C8B-B14F-4D97-AF65-F5344CB8AC3E}">
        <p14:creationId xmlns:p14="http://schemas.microsoft.com/office/powerpoint/2010/main" val="23350018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userDrawn="1"/>
        </p:nvSpPr>
        <p:spPr>
          <a:xfrm>
            <a:off x="0" y="0"/>
            <a:ext cx="91440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59363"/>
          <a:stretch/>
        </p:blipFill>
        <p:spPr>
          <a:xfrm>
            <a:off x="2758272" y="5928015"/>
            <a:ext cx="3703656" cy="929985"/>
          </a:xfrm>
          <a:prstGeom prst="rect">
            <a:avLst/>
          </a:prstGeom>
        </p:spPr>
      </p:pic>
    </p:spTree>
    <p:extLst>
      <p:ext uri="{BB962C8B-B14F-4D97-AF65-F5344CB8AC3E}">
        <p14:creationId xmlns:p14="http://schemas.microsoft.com/office/powerpoint/2010/main" val="37989792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43153-6131-4F15-A256-5A95B1777BEF}" type="datetimeFigureOut">
              <a:rPr lang="en-US" smtClean="0">
                <a:solidFill>
                  <a:prstClr val="black">
                    <a:tint val="75000"/>
                  </a:prstClr>
                </a:solidFill>
              </a:rPr>
              <a:pPr/>
              <a:t>10/20/2014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F9B3B95-E94F-48F2-81DD-2CBC0C18AC8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037763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43153-6131-4F15-A256-5A95B1777BEF}" type="datetimeFigureOut">
              <a:rPr lang="en-US" smtClean="0">
                <a:solidFill>
                  <a:prstClr val="black">
                    <a:tint val="75000"/>
                  </a:prstClr>
                </a:solidFill>
              </a:rPr>
              <a:pPr/>
              <a:t>10/20/2014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F9B3B95-E94F-48F2-81DD-2CBC0C18AC8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835498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3074" name="Picture 2" descr="C:\Users\Liz\AppData\Local\Microsoft\Windows\Temporary Internet Files\Content.IE5\M3KHQPHT\MP900442364[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41" y="-1828800"/>
            <a:ext cx="6858000" cy="10287000"/>
          </a:xfrm>
          <a:prstGeom prst="rect">
            <a:avLst/>
          </a:prstGeom>
          <a:noFill/>
          <a:extLst>
            <a:ext uri="{909E8E84-426E-40DD-AFC4-6F175D3DCCD1}">
              <a14:hiddenFill xmlns:a14="http://schemas.microsoft.com/office/drawing/2010/main">
                <a:solidFill>
                  <a:srgbClr val="FFFFFF"/>
                </a:solidFill>
              </a14:hiddenFill>
            </a:ext>
          </a:extLst>
        </p:spPr>
      </p:pic>
      <p:sp>
        <p:nvSpPr>
          <p:cNvPr id="8" name="Round Diagonal Corner Rectangle 7"/>
          <p:cNvSpPr/>
          <p:nvPr userDrawn="1"/>
        </p:nvSpPr>
        <p:spPr>
          <a:xfrm>
            <a:off x="4522757" y="3505200"/>
            <a:ext cx="4323995" cy="1524000"/>
          </a:xfrm>
          <a:prstGeom prst="round2Diag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prstClr val="white"/>
              </a:solidFill>
            </a:endParaRPr>
          </a:p>
        </p:txBody>
      </p:sp>
      <p:sp>
        <p:nvSpPr>
          <p:cNvPr id="14" name="Round Diagonal Corner Rectangle 13"/>
          <p:cNvSpPr/>
          <p:nvPr userDrawn="1"/>
        </p:nvSpPr>
        <p:spPr>
          <a:xfrm>
            <a:off x="6006029" y="5470612"/>
            <a:ext cx="2941656" cy="1036792"/>
          </a:xfrm>
          <a:prstGeom prst="round2Diag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prstClr val="white"/>
              </a:solidFill>
            </a:endParaRPr>
          </a:p>
        </p:txBody>
      </p:sp>
      <p:pic>
        <p:nvPicPr>
          <p:cNvPr id="9" name="Picture 8"/>
          <p:cNvPicPr>
            <a:picLocks noChangeAspect="1"/>
          </p:cNvPicPr>
          <p:nvPr userDrawn="1"/>
        </p:nvPicPr>
        <p:blipFill rotWithShape="1">
          <a:blip r:embed="rId3">
            <a:extLst>
              <a:ext uri="{28A0092B-C50C-407E-A947-70E740481C1C}">
                <a14:useLocalDpi xmlns:a14="http://schemas.microsoft.com/office/drawing/2010/main" val="0"/>
              </a:ext>
            </a:extLst>
          </a:blip>
          <a:srcRect l="59363"/>
          <a:stretch/>
        </p:blipFill>
        <p:spPr>
          <a:xfrm>
            <a:off x="5440344" y="0"/>
            <a:ext cx="3703656" cy="929985"/>
          </a:xfrm>
          <a:prstGeom prst="rect">
            <a:avLst/>
          </a:prstGeom>
        </p:spPr>
      </p:pic>
    </p:spTree>
    <p:extLst>
      <p:ext uri="{BB962C8B-B14F-4D97-AF65-F5344CB8AC3E}">
        <p14:creationId xmlns:p14="http://schemas.microsoft.com/office/powerpoint/2010/main" val="2702250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ound Diagonal Corner Rectangle 6"/>
          <p:cNvSpPr/>
          <p:nvPr userDrawn="1"/>
        </p:nvSpPr>
        <p:spPr>
          <a:xfrm>
            <a:off x="381000" y="2895600"/>
            <a:ext cx="8458200" cy="2895600"/>
          </a:xfrm>
          <a:prstGeom prst="round2Diag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1030" name="Picture 6" descr="C:\Users\Liz\AppData\Local\Microsoft\Windows\Temporary Internet Files\Content.IE5\M3KHQPHT\MP900442364[1].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12863" b="8758"/>
          <a:stretch/>
        </p:blipFill>
        <p:spPr bwMode="auto">
          <a:xfrm>
            <a:off x="5410200" y="304800"/>
            <a:ext cx="3200400" cy="376270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userDrawn="1"/>
        </p:nvPicPr>
        <p:blipFill rotWithShape="1">
          <a:blip r:embed="rId3">
            <a:extLst>
              <a:ext uri="{28A0092B-C50C-407E-A947-70E740481C1C}">
                <a14:useLocalDpi xmlns:a14="http://schemas.microsoft.com/office/drawing/2010/main" val="0"/>
              </a:ext>
            </a:extLst>
          </a:blip>
          <a:srcRect l="59363"/>
          <a:stretch/>
        </p:blipFill>
        <p:spPr>
          <a:xfrm>
            <a:off x="2760844" y="6019800"/>
            <a:ext cx="3703656" cy="929985"/>
          </a:xfrm>
          <a:prstGeom prst="rect">
            <a:avLst/>
          </a:prstGeom>
        </p:spPr>
      </p:pic>
    </p:spTree>
    <p:extLst>
      <p:ext uri="{BB962C8B-B14F-4D97-AF65-F5344CB8AC3E}">
        <p14:creationId xmlns:p14="http://schemas.microsoft.com/office/powerpoint/2010/main" val="101077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ound Diagonal Corner Rectangle 6"/>
          <p:cNvSpPr/>
          <p:nvPr userDrawn="1"/>
        </p:nvSpPr>
        <p:spPr>
          <a:xfrm>
            <a:off x="533400" y="1295400"/>
            <a:ext cx="8458200" cy="2895600"/>
          </a:xfrm>
          <a:prstGeom prst="round2Diag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874713" y="1295400"/>
            <a:ext cx="7772400" cy="2873375"/>
          </a:xfrm>
        </p:spPr>
        <p:txBody>
          <a:bodyPr anchor="t"/>
          <a:lstStyle>
            <a:lvl1pPr algn="l">
              <a:defRPr sz="4000" b="1" cap="all">
                <a:solidFill>
                  <a:schemeClr val="bg1"/>
                </a:solidFill>
              </a:defRPr>
            </a:lvl1pPr>
          </a:lstStyle>
          <a:p>
            <a:r>
              <a:rPr lang="en-US" dirty="0" smtClean="0"/>
              <a:t>Click to edit Master title style</a:t>
            </a:r>
            <a:endParaRPr lang="en-US" dirty="0"/>
          </a:p>
        </p:txBody>
      </p:sp>
      <p:pic>
        <p:nvPicPr>
          <p:cNvPr id="2050" name="Picture 2" descr="C:\Users\Liz\AppData\Local\Microsoft\Windows\Temporary Internet Files\Content.IE5\M3KHQPHT\MP900442364[1].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13580" b="9706"/>
          <a:stretch/>
        </p:blipFill>
        <p:spPr bwMode="auto">
          <a:xfrm>
            <a:off x="381000" y="3775841"/>
            <a:ext cx="2057400" cy="236745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userDrawn="1"/>
        </p:nvPicPr>
        <p:blipFill rotWithShape="1">
          <a:blip r:embed="rId3">
            <a:extLst>
              <a:ext uri="{28A0092B-C50C-407E-A947-70E740481C1C}">
                <a14:useLocalDpi xmlns:a14="http://schemas.microsoft.com/office/drawing/2010/main" val="0"/>
              </a:ext>
            </a:extLst>
          </a:blip>
          <a:srcRect l="59363"/>
          <a:stretch/>
        </p:blipFill>
        <p:spPr>
          <a:xfrm>
            <a:off x="2760844" y="6019800"/>
            <a:ext cx="3703656" cy="929985"/>
          </a:xfrm>
          <a:prstGeom prst="rect">
            <a:avLst/>
          </a:prstGeom>
        </p:spPr>
      </p:pic>
    </p:spTree>
    <p:extLst>
      <p:ext uri="{BB962C8B-B14F-4D97-AF65-F5344CB8AC3E}">
        <p14:creationId xmlns:p14="http://schemas.microsoft.com/office/powerpoint/2010/main" val="1606769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0"/>
          <p:cNvSpPr/>
          <p:nvPr userDrawn="1"/>
        </p:nvSpPr>
        <p:spPr>
          <a:xfrm>
            <a:off x="0" y="0"/>
            <a:ext cx="9144000" cy="152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Title 1"/>
          <p:cNvSpPr>
            <a:spLocks noGrp="1"/>
          </p:cNvSpPr>
          <p:nvPr>
            <p:ph type="title"/>
          </p:nvPr>
        </p:nvSpPr>
        <p:spPr>
          <a:xfrm>
            <a:off x="457200" y="274638"/>
            <a:ext cx="8229600" cy="1143000"/>
          </a:xfrm>
        </p:spPr>
        <p:txBody>
          <a:bodyPr/>
          <a:lstStyle>
            <a:lvl1pPr>
              <a:defRPr>
                <a:solidFill>
                  <a:schemeClr val="bg1"/>
                </a:solidFill>
              </a:defRPr>
            </a:lvl1pPr>
          </a:lstStyle>
          <a:p>
            <a:r>
              <a:rPr lang="en-US" dirty="0" smtClean="0"/>
              <a:t>Click to edit Master title style</a:t>
            </a:r>
            <a:endParaRPr lang="en-US" dirty="0"/>
          </a:p>
        </p:txBody>
      </p:sp>
      <p:pic>
        <p:nvPicPr>
          <p:cNvPr id="18" name="Picture 17"/>
          <p:cNvPicPr>
            <a:picLocks noChangeAspect="1"/>
          </p:cNvPicPr>
          <p:nvPr userDrawn="1"/>
        </p:nvPicPr>
        <p:blipFill rotWithShape="1">
          <a:blip r:embed="rId2">
            <a:extLst>
              <a:ext uri="{28A0092B-C50C-407E-A947-70E740481C1C}">
                <a14:useLocalDpi xmlns:a14="http://schemas.microsoft.com/office/drawing/2010/main" val="0"/>
              </a:ext>
            </a:extLst>
          </a:blip>
          <a:srcRect l="59363"/>
          <a:stretch/>
        </p:blipFill>
        <p:spPr>
          <a:xfrm>
            <a:off x="2760844" y="6019800"/>
            <a:ext cx="3703656" cy="929985"/>
          </a:xfrm>
          <a:prstGeom prst="rect">
            <a:avLst/>
          </a:prstGeom>
        </p:spPr>
      </p:pic>
    </p:spTree>
    <p:extLst>
      <p:ext uri="{BB962C8B-B14F-4D97-AF65-F5344CB8AC3E}">
        <p14:creationId xmlns:p14="http://schemas.microsoft.com/office/powerpoint/2010/main" val="3267246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p:cNvSpPr/>
          <p:nvPr userDrawn="1"/>
        </p:nvSpPr>
        <p:spPr>
          <a:xfrm>
            <a:off x="0" y="0"/>
            <a:ext cx="9144000" cy="152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Title 1"/>
          <p:cNvSpPr>
            <a:spLocks noGrp="1"/>
          </p:cNvSpPr>
          <p:nvPr>
            <p:ph type="title"/>
          </p:nvPr>
        </p:nvSpPr>
        <p:spPr>
          <a:xfrm>
            <a:off x="457200" y="274638"/>
            <a:ext cx="8229600" cy="1143000"/>
          </a:xfrm>
        </p:spPr>
        <p:txBody>
          <a:bodyPr/>
          <a:lstStyle>
            <a:lvl1pPr>
              <a:defRPr>
                <a:solidFill>
                  <a:schemeClr val="bg1"/>
                </a:solidFill>
              </a:defRPr>
            </a:lvl1pPr>
          </a:lstStyle>
          <a:p>
            <a:r>
              <a:rPr lang="en-US" dirty="0" smtClean="0"/>
              <a:t>Click to edit Master title style</a:t>
            </a:r>
            <a:endParaRPr lang="en-US" dirty="0"/>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l="59363"/>
          <a:stretch/>
        </p:blipFill>
        <p:spPr>
          <a:xfrm>
            <a:off x="2760844" y="6019800"/>
            <a:ext cx="3703656" cy="929985"/>
          </a:xfrm>
          <a:prstGeom prst="rect">
            <a:avLst/>
          </a:prstGeom>
        </p:spPr>
      </p:pic>
    </p:spTree>
    <p:extLst>
      <p:ext uri="{BB962C8B-B14F-4D97-AF65-F5344CB8AC3E}">
        <p14:creationId xmlns:p14="http://schemas.microsoft.com/office/powerpoint/2010/main" val="1152445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userDrawn="1"/>
        </p:nvSpPr>
        <p:spPr>
          <a:xfrm>
            <a:off x="0" y="0"/>
            <a:ext cx="91440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16"/>
          <p:cNvPicPr>
            <a:picLocks noChangeAspect="1"/>
          </p:cNvPicPr>
          <p:nvPr userDrawn="1"/>
        </p:nvPicPr>
        <p:blipFill rotWithShape="1">
          <a:blip r:embed="rId2">
            <a:extLst>
              <a:ext uri="{28A0092B-C50C-407E-A947-70E740481C1C}">
                <a14:useLocalDpi xmlns:a14="http://schemas.microsoft.com/office/drawing/2010/main" val="0"/>
              </a:ext>
            </a:extLst>
          </a:blip>
          <a:srcRect l="59363"/>
          <a:stretch/>
        </p:blipFill>
        <p:spPr>
          <a:xfrm>
            <a:off x="2760844" y="6019800"/>
            <a:ext cx="3703656" cy="929985"/>
          </a:xfrm>
          <a:prstGeom prst="rect">
            <a:avLst/>
          </a:prstGeom>
        </p:spPr>
      </p:pic>
    </p:spTree>
    <p:extLst>
      <p:ext uri="{BB962C8B-B14F-4D97-AF65-F5344CB8AC3E}">
        <p14:creationId xmlns:p14="http://schemas.microsoft.com/office/powerpoint/2010/main" val="1274293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userDrawn="1"/>
        </p:nvSpPr>
        <p:spPr>
          <a:xfrm>
            <a:off x="0" y="0"/>
            <a:ext cx="91440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l="59363"/>
          <a:stretch/>
        </p:blipFill>
        <p:spPr>
          <a:xfrm>
            <a:off x="2760844" y="6019800"/>
            <a:ext cx="3703656" cy="929985"/>
          </a:xfrm>
          <a:prstGeom prst="rect">
            <a:avLst/>
          </a:prstGeom>
        </p:spPr>
      </p:pic>
    </p:spTree>
    <p:extLst>
      <p:ext uri="{BB962C8B-B14F-4D97-AF65-F5344CB8AC3E}">
        <p14:creationId xmlns:p14="http://schemas.microsoft.com/office/powerpoint/2010/main" val="1194207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43153-6131-4F15-A256-5A95B1777BEF}" type="datetimeFigureOut">
              <a:rPr lang="en-US" smtClean="0">
                <a:solidFill>
                  <a:prstClr val="black">
                    <a:tint val="75000"/>
                  </a:prstClr>
                </a:solidFill>
              </a:rPr>
              <a:pPr/>
              <a:t>10/20/2014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F9B3B95-E94F-48F2-81DD-2CBC0C18AC8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17421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B43153-6131-4F15-A256-5A95B1777BEF}" type="datetimeFigureOut">
              <a:rPr lang="en-US" smtClean="0">
                <a:solidFill>
                  <a:prstClr val="black">
                    <a:tint val="75000"/>
                  </a:prstClr>
                </a:solidFill>
              </a:rPr>
              <a:pPr/>
              <a:t>10/20/2014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B3B95-E94F-48F2-81DD-2CBC0C18AC8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88969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70" r:id="rId7"/>
    <p:sldLayoutId id="2147483671" r:id="rId8"/>
    <p:sldLayoutId id="2147483672" r:id="rId9"/>
    <p:sldLayoutId id="2147483673" r:id="rId10"/>
    <p:sldLayoutId id="2147483675" r:id="rId11"/>
    <p:sldLayoutId id="214748397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B43153-6131-4F15-A256-5A95B1777BEF}" type="datetimeFigureOut">
              <a:rPr lang="en-US" smtClean="0">
                <a:solidFill>
                  <a:prstClr val="black">
                    <a:tint val="75000"/>
                  </a:prstClr>
                </a:solidFill>
              </a:rPr>
              <a:pPr/>
              <a:t>10/20/2014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B3B95-E94F-48F2-81DD-2CBC0C18AC8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7547098"/>
      </p:ext>
    </p:extLst>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 id="2147483973" r:id="rId12"/>
    <p:sldLayoutId id="2147483974" r:id="rId13"/>
    <p:sldLayoutId id="2147483975"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hyperlink" Target="http://www.every1graduates.org/bushinstitute2014" TargetMode="External"/><Relationship Id="rId2" Type="http://schemas.openxmlformats.org/officeDocument/2006/relationships/hyperlink" Target="http://www.every1graduates.org/"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0" y="3352800"/>
            <a:ext cx="4267200" cy="1815882"/>
          </a:xfrm>
          <a:prstGeom prst="rect">
            <a:avLst/>
          </a:prstGeom>
          <a:noFill/>
        </p:spPr>
        <p:txBody>
          <a:bodyPr wrap="square" rtlCol="0">
            <a:spAutoFit/>
          </a:bodyPr>
          <a:lstStyle/>
          <a:p>
            <a:pPr algn="ctr"/>
            <a:endParaRPr lang="en-US" sz="2000" dirty="0" smtClean="0">
              <a:solidFill>
                <a:prstClr val="white"/>
              </a:solidFill>
            </a:endParaRPr>
          </a:p>
          <a:p>
            <a:pPr algn="ctr"/>
            <a:r>
              <a:rPr lang="en-US" sz="2400" dirty="0" smtClean="0">
                <a:solidFill>
                  <a:prstClr val="white"/>
                </a:solidFill>
              </a:rPr>
              <a:t>Building </a:t>
            </a:r>
            <a:r>
              <a:rPr lang="en-US" sz="2400" dirty="0">
                <a:solidFill>
                  <a:prstClr val="white"/>
                </a:solidFill>
              </a:rPr>
              <a:t>a Multi-Tiered Student Support </a:t>
            </a:r>
            <a:r>
              <a:rPr lang="en-US" sz="2400" dirty="0" smtClean="0">
                <a:solidFill>
                  <a:prstClr val="white"/>
                </a:solidFill>
              </a:rPr>
              <a:t>System</a:t>
            </a:r>
            <a:r>
              <a:rPr lang="en-US" sz="2400" dirty="0" smtClean="0">
                <a:solidFill>
                  <a:prstClr val="white"/>
                </a:solidFill>
              </a:rPr>
              <a:t> </a:t>
            </a:r>
          </a:p>
          <a:p>
            <a:pPr algn="ctr"/>
            <a:endParaRPr lang="en-US" sz="800" i="1" dirty="0" smtClean="0">
              <a:solidFill>
                <a:prstClr val="white"/>
              </a:solidFill>
            </a:endParaRPr>
          </a:p>
          <a:p>
            <a:pPr algn="ctr"/>
            <a:r>
              <a:rPr lang="en-US" i="1" dirty="0" smtClean="0">
                <a:solidFill>
                  <a:prstClr val="white"/>
                </a:solidFill>
              </a:rPr>
              <a:t>The Middle School Matters Fall Summit</a:t>
            </a:r>
            <a:endParaRPr lang="en-US" i="1" dirty="0" smtClean="0">
              <a:solidFill>
                <a:prstClr val="white"/>
              </a:solidFill>
            </a:endParaRPr>
          </a:p>
          <a:p>
            <a:pPr algn="ctr"/>
            <a:endParaRPr lang="en-US" dirty="0">
              <a:solidFill>
                <a:prstClr val="white"/>
              </a:solidFill>
            </a:endParaRPr>
          </a:p>
        </p:txBody>
      </p:sp>
      <p:sp>
        <p:nvSpPr>
          <p:cNvPr id="4" name="TextBox 3"/>
          <p:cNvSpPr txBox="1"/>
          <p:nvPr/>
        </p:nvSpPr>
        <p:spPr>
          <a:xfrm>
            <a:off x="5943600" y="5709047"/>
            <a:ext cx="3048000" cy="615553"/>
          </a:xfrm>
          <a:prstGeom prst="rect">
            <a:avLst/>
          </a:prstGeom>
          <a:noFill/>
        </p:spPr>
        <p:txBody>
          <a:bodyPr wrap="square" rtlCol="0">
            <a:spAutoFit/>
          </a:bodyPr>
          <a:lstStyle/>
          <a:p>
            <a:pPr algn="ctr"/>
            <a:r>
              <a:rPr lang="en-US" dirty="0" smtClean="0">
                <a:solidFill>
                  <a:prstClr val="white"/>
                </a:solidFill>
              </a:rPr>
              <a:t>Robert </a:t>
            </a:r>
            <a:r>
              <a:rPr lang="en-US" dirty="0" smtClean="0">
                <a:solidFill>
                  <a:prstClr val="white"/>
                </a:solidFill>
              </a:rPr>
              <a:t>Balfanz and Ben Reyes</a:t>
            </a:r>
          </a:p>
          <a:p>
            <a:pPr algn="ctr"/>
            <a:r>
              <a:rPr lang="en-US" sz="1600" i="1" dirty="0" smtClean="0">
                <a:solidFill>
                  <a:prstClr val="white"/>
                </a:solidFill>
              </a:rPr>
              <a:t>October, 2014</a:t>
            </a:r>
            <a:endParaRPr lang="en-US" sz="1400" i="1" dirty="0">
              <a:solidFill>
                <a:prstClr val="white"/>
              </a:solidFill>
            </a:endParaRPr>
          </a:p>
        </p:txBody>
      </p:sp>
    </p:spTree>
    <p:extLst>
      <p:ext uri="{BB962C8B-B14F-4D97-AF65-F5344CB8AC3E}">
        <p14:creationId xmlns:p14="http://schemas.microsoft.com/office/powerpoint/2010/main" val="322996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905000"/>
          </a:xfrm>
        </p:spPr>
        <p:txBody>
          <a:bodyPr>
            <a:normAutofit/>
          </a:bodyPr>
          <a:lstStyle/>
          <a:p>
            <a:pPr eaLnBrk="1" fontAlgn="auto" hangingPunct="1">
              <a:spcAft>
                <a:spcPts val="0"/>
              </a:spcAft>
              <a:defRPr/>
            </a:pPr>
            <a:r>
              <a:rPr lang="en-US" sz="3600" dirty="0" smtClean="0"/>
              <a:t>Multi-Tiered Student Supports </a:t>
            </a:r>
            <a:br>
              <a:rPr lang="en-US" sz="3600" dirty="0" smtClean="0"/>
            </a:br>
            <a:r>
              <a:rPr lang="en-US" sz="3600" dirty="0" smtClean="0"/>
              <a:t>More Advanced Work</a:t>
            </a:r>
            <a:endParaRPr lang="en-US" sz="3600" dirty="0"/>
          </a:p>
        </p:txBody>
      </p:sp>
      <p:sp>
        <p:nvSpPr>
          <p:cNvPr id="3" name="Content Placeholder 2"/>
          <p:cNvSpPr>
            <a:spLocks noGrp="1"/>
          </p:cNvSpPr>
          <p:nvPr>
            <p:ph idx="1"/>
          </p:nvPr>
        </p:nvSpPr>
        <p:spPr>
          <a:xfrm>
            <a:off x="228600" y="1752600"/>
            <a:ext cx="8686800" cy="4481513"/>
          </a:xfrm>
        </p:spPr>
        <p:txBody>
          <a:bodyPr rtlCol="0">
            <a:noAutofit/>
          </a:bodyPr>
          <a:lstStyle/>
          <a:p>
            <a:pPr marL="274320" indent="-274320" eaLnBrk="1" fontAlgn="auto" hangingPunct="1">
              <a:lnSpc>
                <a:spcPct val="120000"/>
              </a:lnSpc>
              <a:spcBef>
                <a:spcPts val="0"/>
              </a:spcBef>
              <a:spcAft>
                <a:spcPts val="0"/>
              </a:spcAft>
              <a:buFont typeface="Wingdings 2"/>
              <a:buChar char=""/>
              <a:defRPr/>
            </a:pPr>
            <a:r>
              <a:rPr lang="en-US" sz="2400" dirty="0" smtClean="0"/>
              <a:t>Have diagnostic tools to </a:t>
            </a:r>
            <a:r>
              <a:rPr lang="en-US" sz="2400" dirty="0" smtClean="0"/>
              <a:t>deduce </a:t>
            </a:r>
            <a:r>
              <a:rPr lang="en-US" sz="2400" dirty="0" smtClean="0"/>
              <a:t>if student behavior is driven by academic, socio-emotional needs or both.</a:t>
            </a:r>
          </a:p>
          <a:p>
            <a:pPr marL="274320" indent="-274320" eaLnBrk="1" fontAlgn="auto" hangingPunct="1">
              <a:lnSpc>
                <a:spcPct val="120000"/>
              </a:lnSpc>
              <a:spcBef>
                <a:spcPts val="0"/>
              </a:spcBef>
              <a:spcAft>
                <a:spcPts val="0"/>
              </a:spcAft>
              <a:buFont typeface="Wingdings 2"/>
              <a:buChar char=""/>
              <a:defRPr/>
            </a:pPr>
            <a:endParaRPr lang="en-US" sz="2400" dirty="0" smtClean="0"/>
          </a:p>
          <a:p>
            <a:pPr marL="274320" indent="-274320">
              <a:lnSpc>
                <a:spcPct val="120000"/>
              </a:lnSpc>
              <a:spcBef>
                <a:spcPts val="0"/>
              </a:spcBef>
              <a:buFont typeface="Wingdings 2"/>
              <a:buChar char=""/>
              <a:defRPr/>
            </a:pPr>
            <a:r>
              <a:rPr lang="en-US" sz="2400" dirty="0" smtClean="0"/>
              <a:t>Look </a:t>
            </a:r>
            <a:r>
              <a:rPr lang="en-US" sz="2400" dirty="0"/>
              <a:t>for and act upon patterns that emerge from the </a:t>
            </a:r>
            <a:r>
              <a:rPr lang="en-US" sz="2400" dirty="0" smtClean="0"/>
              <a:t>data—</a:t>
            </a:r>
            <a:r>
              <a:rPr lang="en-US" altLang="en-US" sz="2400" dirty="0" smtClean="0"/>
              <a:t>what </a:t>
            </a:r>
            <a:r>
              <a:rPr lang="en-US" altLang="en-US" sz="2400" dirty="0"/>
              <a:t>is the most effective and strategic level of </a:t>
            </a:r>
            <a:r>
              <a:rPr lang="en-US" altLang="en-US" sz="2400" dirty="0" smtClean="0"/>
              <a:t>intervention</a:t>
            </a:r>
            <a:r>
              <a:rPr lang="en-US" sz="2400" dirty="0" smtClean="0"/>
              <a:t>—</a:t>
            </a:r>
            <a:r>
              <a:rPr lang="en-US" altLang="en-US" sz="2400" dirty="0" smtClean="0"/>
              <a:t>student</a:t>
            </a:r>
            <a:r>
              <a:rPr lang="en-US" altLang="en-US" sz="2400" dirty="0"/>
              <a:t>, classroom, or </a:t>
            </a:r>
            <a:r>
              <a:rPr lang="en-US" altLang="en-US" sz="2400" dirty="0" smtClean="0"/>
              <a:t>school?</a:t>
            </a:r>
          </a:p>
          <a:p>
            <a:pPr marL="274320" indent="-274320">
              <a:lnSpc>
                <a:spcPct val="120000"/>
              </a:lnSpc>
              <a:spcBef>
                <a:spcPts val="0"/>
              </a:spcBef>
              <a:buFont typeface="Wingdings 2"/>
              <a:buChar char=""/>
              <a:defRPr/>
            </a:pPr>
            <a:endParaRPr lang="en-US" altLang="en-US" sz="2400" dirty="0"/>
          </a:p>
          <a:p>
            <a:pPr marL="274320" indent="-274320">
              <a:lnSpc>
                <a:spcPct val="120000"/>
              </a:lnSpc>
              <a:spcBef>
                <a:spcPts val="0"/>
              </a:spcBef>
              <a:buFont typeface="Wingdings 2"/>
              <a:buChar char=""/>
              <a:defRPr/>
            </a:pPr>
            <a:r>
              <a:rPr lang="en-US" sz="2400" dirty="0" smtClean="0"/>
              <a:t>Use additional data to tailor </a:t>
            </a:r>
            <a:r>
              <a:rPr lang="en-US" sz="2400" dirty="0" smtClean="0"/>
              <a:t>interventions—Are </a:t>
            </a:r>
            <a:r>
              <a:rPr lang="en-US" sz="2400" dirty="0" smtClean="0"/>
              <a:t>most students failing overage? ELL? From just one or two classrooms? </a:t>
            </a:r>
          </a:p>
          <a:p>
            <a:pPr marL="274320" indent="-274320" eaLnBrk="1" fontAlgn="auto" hangingPunct="1">
              <a:lnSpc>
                <a:spcPct val="120000"/>
              </a:lnSpc>
              <a:spcBef>
                <a:spcPts val="0"/>
              </a:spcBef>
              <a:spcAft>
                <a:spcPts val="0"/>
              </a:spcAft>
              <a:buFont typeface="Wingdings 2"/>
              <a:buChar char=""/>
              <a:defRPr/>
            </a:pPr>
            <a:endParaRPr lang="en-US" sz="2000" dirty="0"/>
          </a:p>
          <a:p>
            <a:pPr marL="0" indent="0" eaLnBrk="1" fontAlgn="auto" hangingPunct="1">
              <a:lnSpc>
                <a:spcPct val="120000"/>
              </a:lnSpc>
              <a:spcBef>
                <a:spcPts val="0"/>
              </a:spcBef>
              <a:spcAft>
                <a:spcPts val="0"/>
              </a:spcAft>
              <a:buFont typeface="Arial" pitchFamily="34" charset="0"/>
              <a:buNone/>
              <a:defRPr/>
            </a:pPr>
            <a:endParaRPr lang="en-US" sz="2400" dirty="0"/>
          </a:p>
          <a:p>
            <a:pPr marL="274320" indent="-274320" eaLnBrk="1" fontAlgn="auto" hangingPunct="1">
              <a:lnSpc>
                <a:spcPct val="120000"/>
              </a:lnSpc>
              <a:spcBef>
                <a:spcPts val="0"/>
              </a:spcBef>
              <a:spcAft>
                <a:spcPts val="0"/>
              </a:spcAft>
              <a:buFont typeface="Wingdings 2"/>
              <a:buChar char=""/>
              <a:defRPr/>
            </a:pPr>
            <a:endParaRPr lang="en-US" sz="2400" dirty="0"/>
          </a:p>
        </p:txBody>
      </p:sp>
    </p:spTree>
    <p:extLst>
      <p:ext uri="{BB962C8B-B14F-4D97-AF65-F5344CB8AC3E}">
        <p14:creationId xmlns:p14="http://schemas.microsoft.com/office/powerpoint/2010/main" val="1359340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 Group Activity</a:t>
            </a:r>
            <a:endParaRPr lang="en-US" dirty="0"/>
          </a:p>
        </p:txBody>
      </p:sp>
      <p:sp>
        <p:nvSpPr>
          <p:cNvPr id="3" name="Content Placeholder 2"/>
          <p:cNvSpPr>
            <a:spLocks noGrp="1"/>
          </p:cNvSpPr>
          <p:nvPr>
            <p:ph idx="1"/>
          </p:nvPr>
        </p:nvSpPr>
        <p:spPr/>
        <p:txBody>
          <a:bodyPr/>
          <a:lstStyle/>
          <a:p>
            <a:pPr marL="0" indent="0">
              <a:buNone/>
            </a:pPr>
            <a:r>
              <a:rPr lang="en-US" dirty="0" smtClean="0"/>
              <a:t>Look at the Early Warning Indicator data at your table.  What patterns do you see?  What might be the most strategic level of intervention?</a:t>
            </a:r>
            <a:endParaRPr lang="en-US" dirty="0"/>
          </a:p>
        </p:txBody>
      </p:sp>
    </p:spTree>
    <p:extLst>
      <p:ext uri="{BB962C8B-B14F-4D97-AF65-F5344CB8AC3E}">
        <p14:creationId xmlns:p14="http://schemas.microsoft.com/office/powerpoint/2010/main" val="3305456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13" y="1524000"/>
            <a:ext cx="7772400" cy="2873375"/>
          </a:xfrm>
        </p:spPr>
        <p:txBody>
          <a:bodyPr>
            <a:normAutofit/>
          </a:bodyPr>
          <a:lstStyle/>
          <a:p>
            <a:r>
              <a:rPr lang="en-US" sz="3200" b="0" dirty="0"/>
              <a:t/>
            </a:r>
            <a:br>
              <a:rPr lang="en-US" sz="3200" b="0" dirty="0"/>
            </a:br>
            <a:r>
              <a:rPr lang="en-US" sz="3200" b="0" dirty="0"/>
              <a:t>Effective  School-wide and targeted </a:t>
            </a:r>
            <a:br>
              <a:rPr lang="en-US" sz="3200" b="0" dirty="0"/>
            </a:br>
            <a:r>
              <a:rPr lang="en-US" sz="3200" b="0" dirty="0"/>
              <a:t>Student Support Actions</a:t>
            </a:r>
          </a:p>
        </p:txBody>
      </p:sp>
    </p:spTree>
    <p:extLst>
      <p:ext uri="{BB962C8B-B14F-4D97-AF65-F5344CB8AC3E}">
        <p14:creationId xmlns:p14="http://schemas.microsoft.com/office/powerpoint/2010/main" val="1177734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Focus on the ABCs - Attendance</a:t>
            </a:r>
            <a:endParaRPr lang="en-US" dirty="0"/>
          </a:p>
        </p:txBody>
      </p:sp>
      <p:sp>
        <p:nvSpPr>
          <p:cNvPr id="93187" name="Content Placeholder 2"/>
          <p:cNvSpPr>
            <a:spLocks noGrp="1"/>
          </p:cNvSpPr>
          <p:nvPr>
            <p:ph idx="1"/>
          </p:nvPr>
        </p:nvSpPr>
        <p:spPr/>
        <p:txBody>
          <a:bodyPr/>
          <a:lstStyle/>
          <a:p>
            <a:pPr eaLnBrk="1" hangingPunct="1"/>
            <a:endParaRPr lang="en-US" altLang="en-US" sz="2400" dirty="0" smtClean="0"/>
          </a:p>
          <a:p>
            <a:r>
              <a:rPr lang="en-US" sz="2400" dirty="0"/>
              <a:t>Schools and communities need to measure and act on chronic </a:t>
            </a:r>
            <a:r>
              <a:rPr lang="en-US" sz="2400" dirty="0" smtClean="0"/>
              <a:t>absenteeism—the </a:t>
            </a:r>
            <a:r>
              <a:rPr lang="en-US" sz="2400" dirty="0"/>
              <a:t>number of students who miss </a:t>
            </a:r>
            <a:r>
              <a:rPr lang="en-US" sz="2400" dirty="0" smtClean="0"/>
              <a:t>10% or more of school (i.e. a </a:t>
            </a:r>
            <a:r>
              <a:rPr lang="en-US" sz="2400" dirty="0"/>
              <a:t>month or more of </a:t>
            </a:r>
            <a:r>
              <a:rPr lang="en-US" sz="2400" dirty="0" smtClean="0"/>
              <a:t>school). They also need to  </a:t>
            </a:r>
            <a:r>
              <a:rPr lang="en-US" sz="2400" dirty="0"/>
              <a:t>measure those who miss a week or </a:t>
            </a:r>
            <a:r>
              <a:rPr lang="en-US" sz="2400" dirty="0" smtClean="0"/>
              <a:t>less.</a:t>
            </a:r>
            <a:endParaRPr lang="en-US" sz="2400" dirty="0"/>
          </a:p>
          <a:p>
            <a:pPr eaLnBrk="1" hangingPunct="1"/>
            <a:endParaRPr lang="en-US" altLang="en-US" sz="2400" dirty="0" smtClean="0"/>
          </a:p>
          <a:p>
            <a:pPr eaLnBrk="1" hangingPunct="1"/>
            <a:r>
              <a:rPr lang="en-US" altLang="en-US" sz="2400" dirty="0" smtClean="0"/>
              <a:t>Organize comprehensive efforts base on fact </a:t>
            </a:r>
            <a:r>
              <a:rPr lang="en-US" altLang="en-US" sz="2400" dirty="0" smtClean="0"/>
              <a:t>that </a:t>
            </a:r>
            <a:r>
              <a:rPr lang="en-US" altLang="en-US" sz="2400" dirty="0" smtClean="0"/>
              <a:t>student absenteeism is driven by combination of factors, including student choice, avoiding in-school challenges, and out-of-school issues pulling them away.</a:t>
            </a:r>
          </a:p>
        </p:txBody>
      </p:sp>
    </p:spTree>
    <p:extLst>
      <p:ext uri="{BB962C8B-B14F-4D97-AF65-F5344CB8AC3E}">
        <p14:creationId xmlns:p14="http://schemas.microsoft.com/office/powerpoint/2010/main" val="3518729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Focus on ABCs - Attendance</a:t>
            </a:r>
            <a:endParaRPr lang="en-US" dirty="0"/>
          </a:p>
        </p:txBody>
      </p:sp>
      <p:sp>
        <p:nvSpPr>
          <p:cNvPr id="94211" name="Content Placeholder 2"/>
          <p:cNvSpPr>
            <a:spLocks noGrp="1"/>
          </p:cNvSpPr>
          <p:nvPr>
            <p:ph idx="1"/>
          </p:nvPr>
        </p:nvSpPr>
        <p:spPr/>
        <p:txBody>
          <a:bodyPr/>
          <a:lstStyle/>
          <a:p>
            <a:pPr eaLnBrk="1" hangingPunct="1"/>
            <a:r>
              <a:rPr lang="en-US" altLang="en-US" sz="2400" dirty="0" smtClean="0"/>
              <a:t>Create programming that compels students to come to school, e.g., most-engaged secondary students often found in cognitively rich activities that combine teamwork with performance </a:t>
            </a:r>
            <a:r>
              <a:rPr lang="en-US" altLang="en-US" sz="2400" dirty="0" smtClean="0"/>
              <a:t>(robotics</a:t>
            </a:r>
            <a:r>
              <a:rPr lang="en-US" altLang="en-US" sz="2400" dirty="0" smtClean="0"/>
              <a:t>, debate, drama, chess etc.)</a:t>
            </a:r>
          </a:p>
          <a:p>
            <a:pPr eaLnBrk="1" hangingPunct="1"/>
            <a:endParaRPr lang="en-US" altLang="en-US" sz="2400" dirty="0" smtClean="0"/>
          </a:p>
          <a:p>
            <a:pPr eaLnBrk="1" hangingPunct="1"/>
            <a:r>
              <a:rPr lang="en-US" altLang="en-US" sz="2400" dirty="0" smtClean="0"/>
              <a:t>Build an attendance problem-solving capacity into schools and districts. Extend this via relationships with wraparound service providers and organizations that can provide additional adults during the school day to serve as “Success Mentors.”</a:t>
            </a:r>
          </a:p>
          <a:p>
            <a:pPr eaLnBrk="1" hangingPunct="1"/>
            <a:endParaRPr lang="en-US" altLang="en-US" dirty="0" smtClean="0"/>
          </a:p>
        </p:txBody>
      </p:sp>
    </p:spTree>
    <p:extLst>
      <p:ext uri="{BB962C8B-B14F-4D97-AF65-F5344CB8AC3E}">
        <p14:creationId xmlns:p14="http://schemas.microsoft.com/office/powerpoint/2010/main" val="3625236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dirty="0" smtClean="0"/>
              <a:t>Some Simple Ideas That Have Worked </a:t>
            </a:r>
            <a:endParaRPr lang="en-US" sz="3600" dirty="0"/>
          </a:p>
        </p:txBody>
      </p:sp>
      <p:sp>
        <p:nvSpPr>
          <p:cNvPr id="3" name="Content Placeholder 2"/>
          <p:cNvSpPr>
            <a:spLocks noGrp="1"/>
          </p:cNvSpPr>
          <p:nvPr>
            <p:ph idx="1"/>
          </p:nvPr>
        </p:nvSpPr>
        <p:spPr>
          <a:xfrm>
            <a:off x="457200" y="1905000"/>
            <a:ext cx="8229600" cy="4525963"/>
          </a:xfrm>
        </p:spPr>
        <p:txBody>
          <a:bodyPr>
            <a:noAutofit/>
          </a:bodyPr>
          <a:lstStyle/>
          <a:p>
            <a:r>
              <a:rPr lang="en-US" sz="2400" b="1" dirty="0" smtClean="0"/>
              <a:t>Write a Plan</a:t>
            </a:r>
            <a:r>
              <a:rPr lang="en-US" sz="2400" dirty="0" smtClean="0"/>
              <a:t>-ask student to write with some detail what it would take to miss only 1 day of school next month.</a:t>
            </a:r>
          </a:p>
          <a:p>
            <a:endParaRPr lang="en-US" sz="2400" dirty="0" smtClean="0"/>
          </a:p>
          <a:p>
            <a:r>
              <a:rPr lang="en-US" sz="2400" b="1" dirty="0" smtClean="0"/>
              <a:t>Keeping up with the Jones</a:t>
            </a:r>
            <a:r>
              <a:rPr lang="en-US" sz="2400" dirty="0" smtClean="0"/>
              <a:t>-show students the attendance records of students who have recently graduated and succeeded in college.</a:t>
            </a:r>
          </a:p>
          <a:p>
            <a:endParaRPr lang="en-US" sz="2400" dirty="0" smtClean="0"/>
          </a:p>
          <a:p>
            <a:r>
              <a:rPr lang="en-US" sz="2400" b="1" dirty="0" smtClean="0"/>
              <a:t>What a day here and there can add up to</a:t>
            </a:r>
            <a:r>
              <a:rPr lang="en-US" sz="2400" dirty="0" smtClean="0"/>
              <a:t>-show students how many months/years of school they will miss if current attendance pattern continues.</a:t>
            </a:r>
            <a:endParaRPr lang="en-US" sz="2400" dirty="0"/>
          </a:p>
        </p:txBody>
      </p:sp>
    </p:spTree>
    <p:extLst>
      <p:ext uri="{BB962C8B-B14F-4D97-AF65-F5344CB8AC3E}">
        <p14:creationId xmlns:p14="http://schemas.microsoft.com/office/powerpoint/2010/main" val="654842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More Simple Ideas That Have Worked </a:t>
            </a:r>
          </a:p>
        </p:txBody>
      </p:sp>
      <p:sp>
        <p:nvSpPr>
          <p:cNvPr id="3" name="Content Placeholder 2"/>
          <p:cNvSpPr>
            <a:spLocks noGrp="1"/>
          </p:cNvSpPr>
          <p:nvPr>
            <p:ph idx="1"/>
          </p:nvPr>
        </p:nvSpPr>
        <p:spPr>
          <a:xfrm>
            <a:off x="457200" y="2057400"/>
            <a:ext cx="8229600" cy="4525963"/>
          </a:xfrm>
        </p:spPr>
        <p:txBody>
          <a:bodyPr>
            <a:noAutofit/>
          </a:bodyPr>
          <a:lstStyle/>
          <a:p>
            <a:r>
              <a:rPr lang="en-US" sz="2400" b="1" dirty="0" smtClean="0"/>
              <a:t>Happy to see you </a:t>
            </a:r>
            <a:r>
              <a:rPr lang="en-US" sz="2400" b="1" dirty="0" smtClean="0"/>
              <a:t>today</a:t>
            </a:r>
            <a:r>
              <a:rPr lang="en-US" sz="2400" dirty="0"/>
              <a:t> — make </a:t>
            </a:r>
            <a:r>
              <a:rPr lang="en-US" sz="2400" dirty="0" smtClean="0"/>
              <a:t>sure that whenever  a student returns from being absent someone says “Happy to see you” (without judgment or tone in their voice).</a:t>
            </a:r>
          </a:p>
          <a:p>
            <a:endParaRPr lang="en-US" sz="2400" dirty="0" smtClean="0"/>
          </a:p>
          <a:p>
            <a:r>
              <a:rPr lang="en-US" sz="2400" b="1" dirty="0" smtClean="0"/>
              <a:t>Being in </a:t>
            </a:r>
            <a:r>
              <a:rPr lang="en-US" sz="2400" b="1" dirty="0" smtClean="0"/>
              <a:t>school helps others</a:t>
            </a:r>
            <a:r>
              <a:rPr lang="en-US" sz="2400" dirty="0"/>
              <a:t> —</a:t>
            </a:r>
            <a:r>
              <a:rPr lang="en-US" sz="2400" b="1" dirty="0" smtClean="0"/>
              <a:t> </a:t>
            </a:r>
            <a:r>
              <a:rPr lang="en-US" sz="2400" dirty="0" smtClean="0"/>
              <a:t>consistent </a:t>
            </a:r>
            <a:r>
              <a:rPr lang="en-US" sz="2400" dirty="0" smtClean="0"/>
              <a:t>recognition for collective improvement and reaching attendance goals.</a:t>
            </a:r>
          </a:p>
          <a:p>
            <a:endParaRPr lang="en-US" sz="2400" dirty="0" smtClean="0"/>
          </a:p>
          <a:p>
            <a:r>
              <a:rPr lang="en-US" sz="2400" b="1" dirty="0" smtClean="0"/>
              <a:t>Follow the </a:t>
            </a:r>
            <a:r>
              <a:rPr lang="en-US" sz="2400" b="1" dirty="0" smtClean="0"/>
              <a:t>peer leader</a:t>
            </a:r>
            <a:r>
              <a:rPr lang="en-US" sz="2400" dirty="0" smtClean="0"/>
              <a:t> </a:t>
            </a:r>
            <a:r>
              <a:rPr lang="en-US" sz="2400" dirty="0"/>
              <a:t>— organize </a:t>
            </a:r>
            <a:r>
              <a:rPr lang="en-US" sz="2400" dirty="0" smtClean="0"/>
              <a:t>students to measure, monitor, and act.</a:t>
            </a:r>
            <a:endParaRPr lang="en-US" sz="2400" b="1" dirty="0"/>
          </a:p>
        </p:txBody>
      </p:sp>
    </p:spTree>
    <p:extLst>
      <p:ext uri="{BB962C8B-B14F-4D97-AF65-F5344CB8AC3E}">
        <p14:creationId xmlns:p14="http://schemas.microsoft.com/office/powerpoint/2010/main" val="376953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dirty="0" smtClean="0"/>
              <a:t>An Important Mitigation </a:t>
            </a:r>
            <a:r>
              <a:rPr lang="en-US" sz="3600" dirty="0" smtClean="0"/>
              <a:t>Strategy</a:t>
            </a:r>
            <a:endParaRPr lang="en-US" sz="3600" dirty="0"/>
          </a:p>
        </p:txBody>
      </p:sp>
      <p:sp>
        <p:nvSpPr>
          <p:cNvPr id="3" name="Content Placeholder 2"/>
          <p:cNvSpPr>
            <a:spLocks noGrp="1"/>
          </p:cNvSpPr>
          <p:nvPr>
            <p:ph idx="1"/>
          </p:nvPr>
        </p:nvSpPr>
        <p:spPr>
          <a:xfrm>
            <a:off x="457200" y="1981200"/>
            <a:ext cx="8229600" cy="4144963"/>
          </a:xfrm>
        </p:spPr>
        <p:txBody>
          <a:bodyPr>
            <a:normAutofit/>
          </a:bodyPr>
          <a:lstStyle/>
          <a:p>
            <a:pPr marL="0" indent="0">
              <a:buNone/>
            </a:pPr>
            <a:r>
              <a:rPr lang="en-US" sz="2800" b="1" dirty="0" smtClean="0"/>
              <a:t>It’s the </a:t>
            </a:r>
            <a:r>
              <a:rPr lang="en-US" sz="2800" b="1" dirty="0" smtClean="0"/>
              <a:t>assignments</a:t>
            </a:r>
            <a:r>
              <a:rPr lang="en-US" sz="2800" dirty="0" smtClean="0"/>
              <a:t> </a:t>
            </a:r>
            <a:r>
              <a:rPr lang="en-US" sz="2800" dirty="0"/>
              <a:t>— to </a:t>
            </a:r>
            <a:r>
              <a:rPr lang="en-US" sz="2800" dirty="0" smtClean="0"/>
              <a:t>mitigate impact of Chronic Absenteeism need system that makes sure Chronically Absent students get their assignments </a:t>
            </a:r>
            <a:r>
              <a:rPr lang="en-US" sz="2800" dirty="0" smtClean="0"/>
              <a:t>done.</a:t>
            </a:r>
            <a:endParaRPr lang="en-US" sz="2800" dirty="0" smtClean="0"/>
          </a:p>
          <a:p>
            <a:pPr marL="0" indent="0">
              <a:buNone/>
            </a:pPr>
            <a:endParaRPr lang="en-US" sz="2800" dirty="0" smtClean="0"/>
          </a:p>
        </p:txBody>
      </p:sp>
    </p:spTree>
    <p:extLst>
      <p:ext uri="{BB962C8B-B14F-4D97-AF65-F5344CB8AC3E}">
        <p14:creationId xmlns:p14="http://schemas.microsoft.com/office/powerpoint/2010/main" val="429086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143000"/>
          </a:xfrm>
        </p:spPr>
        <p:txBody>
          <a:bodyPr>
            <a:noAutofit/>
          </a:bodyPr>
          <a:lstStyle/>
          <a:p>
            <a:r>
              <a:rPr lang="en-US" sz="4000" dirty="0" smtClean="0"/>
              <a:t>Poor Attendance </a:t>
            </a:r>
            <a:r>
              <a:rPr lang="en-US" sz="4000" dirty="0" smtClean="0"/>
              <a:t>Often Drives </a:t>
            </a:r>
            <a:br>
              <a:rPr lang="en-US" sz="4000" dirty="0" smtClean="0"/>
            </a:br>
            <a:r>
              <a:rPr lang="en-US" sz="4000" dirty="0" smtClean="0"/>
              <a:t>Course Failure</a:t>
            </a:r>
            <a:endParaRPr lang="en-US" sz="4000" dirty="0"/>
          </a:p>
        </p:txBody>
      </p:sp>
      <p:sp>
        <p:nvSpPr>
          <p:cNvPr id="4" name="Content Placeholder 3"/>
          <p:cNvSpPr>
            <a:spLocks noGrp="1"/>
          </p:cNvSpPr>
          <p:nvPr>
            <p:ph idx="1"/>
          </p:nvPr>
        </p:nvSpPr>
        <p:spPr>
          <a:xfrm>
            <a:off x="457200" y="1828800"/>
            <a:ext cx="8229600" cy="4297363"/>
          </a:xfrm>
        </p:spPr>
        <p:txBody>
          <a:bodyPr>
            <a:normAutofit/>
          </a:bodyPr>
          <a:lstStyle/>
          <a:p>
            <a:endParaRPr lang="en-US" sz="3300" dirty="0"/>
          </a:p>
          <a:p>
            <a:pPr marL="0" indent="0" algn="ctr">
              <a:buNone/>
            </a:pPr>
            <a:r>
              <a:rPr lang="en-US" sz="4000" dirty="0" smtClean="0"/>
              <a:t>Attendance </a:t>
            </a:r>
            <a:r>
              <a:rPr lang="en-US" sz="4000" dirty="0"/>
              <a:t>is </a:t>
            </a:r>
            <a:r>
              <a:rPr lang="en-US" sz="4000" dirty="0" smtClean="0"/>
              <a:t>eight </a:t>
            </a:r>
            <a:r>
              <a:rPr lang="en-US" sz="4000" dirty="0"/>
              <a:t>times </a:t>
            </a:r>
            <a:r>
              <a:rPr lang="en-US" sz="4000" dirty="0" smtClean="0"/>
              <a:t>(8x) more </a:t>
            </a:r>
            <a:r>
              <a:rPr lang="en-US" sz="4000" dirty="0"/>
              <a:t>predictive of </a:t>
            </a:r>
            <a:r>
              <a:rPr lang="en-US" sz="4000" dirty="0" smtClean="0"/>
              <a:t>course failure </a:t>
            </a:r>
            <a:r>
              <a:rPr lang="en-US" sz="4000" dirty="0"/>
              <a:t>than </a:t>
            </a:r>
            <a:r>
              <a:rPr lang="en-US" sz="4000" dirty="0" smtClean="0"/>
              <a:t>prior </a:t>
            </a:r>
            <a:r>
              <a:rPr lang="en-US" sz="4000" dirty="0" smtClean="0"/>
              <a:t>test scores.</a:t>
            </a:r>
            <a:endParaRPr lang="en-US" sz="4000" dirty="0"/>
          </a:p>
          <a:p>
            <a:pPr algn="r"/>
            <a:endParaRPr lang="en-US" sz="1400" dirty="0"/>
          </a:p>
          <a:p>
            <a:pPr algn="r"/>
            <a:endParaRPr lang="en-US" sz="1400" dirty="0" smtClean="0"/>
          </a:p>
          <a:p>
            <a:pPr marL="0" indent="0" algn="r">
              <a:buNone/>
            </a:pPr>
            <a:r>
              <a:rPr lang="en-US" sz="1400" dirty="0" smtClean="0"/>
              <a:t>Source: Chicago </a:t>
            </a:r>
            <a:r>
              <a:rPr lang="en-US" sz="1400" dirty="0"/>
              <a:t>Consortium of School Research</a:t>
            </a:r>
          </a:p>
          <a:p>
            <a:endParaRPr lang="en-US" sz="3600" dirty="0"/>
          </a:p>
          <a:p>
            <a:endParaRPr lang="en-US" sz="3300" dirty="0"/>
          </a:p>
        </p:txBody>
      </p:sp>
    </p:spTree>
    <p:extLst>
      <p:ext uri="{BB962C8B-B14F-4D97-AF65-F5344CB8AC3E}">
        <p14:creationId xmlns:p14="http://schemas.microsoft.com/office/powerpoint/2010/main" val="895415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Focus on ABCs </a:t>
            </a:r>
            <a:r>
              <a:rPr lang="en-US" dirty="0" smtClean="0"/>
              <a:t>- </a:t>
            </a:r>
            <a:r>
              <a:rPr lang="en-US" dirty="0" smtClean="0"/>
              <a:t>Course Performance</a:t>
            </a:r>
            <a:endParaRPr lang="en-US" dirty="0"/>
          </a:p>
        </p:txBody>
      </p:sp>
      <p:sp>
        <p:nvSpPr>
          <p:cNvPr id="3" name="Content Placeholder 2"/>
          <p:cNvSpPr>
            <a:spLocks noGrp="1"/>
          </p:cNvSpPr>
          <p:nvPr>
            <p:ph idx="1"/>
          </p:nvPr>
        </p:nvSpPr>
        <p:spPr>
          <a:xfrm>
            <a:off x="457200" y="1798637"/>
            <a:ext cx="8229600" cy="4525963"/>
          </a:xfrm>
        </p:spPr>
        <p:txBody>
          <a:bodyPr rtlCol="0">
            <a:normAutofit fontScale="92500" lnSpcReduction="20000"/>
          </a:bodyPr>
          <a:lstStyle/>
          <a:p>
            <a:pPr eaLnBrk="1" fontAlgn="auto" hangingPunct="1">
              <a:spcAft>
                <a:spcPts val="0"/>
              </a:spcAft>
              <a:defRPr/>
            </a:pPr>
            <a:r>
              <a:rPr lang="en-US" sz="2600" dirty="0" smtClean="0"/>
              <a:t>Provide course coaching, support, </a:t>
            </a:r>
            <a:r>
              <a:rPr lang="en-US" sz="2600" dirty="0" smtClean="0"/>
              <a:t>and </a:t>
            </a:r>
            <a:r>
              <a:rPr lang="en-US" sz="2600" dirty="0" smtClean="0"/>
              <a:t>on occasion, even advocacy, which enables students to succeed in their courses. This should include monitoring assignment completion, preparation for tests and quizzes, and helping </a:t>
            </a:r>
            <a:r>
              <a:rPr lang="en-US" sz="2600" dirty="0" smtClean="0"/>
              <a:t>students</a:t>
            </a:r>
            <a:r>
              <a:rPr lang="en-US" sz="2600" dirty="0" smtClean="0"/>
              <a:t> </a:t>
            </a:r>
            <a:r>
              <a:rPr lang="en-US" sz="2600" dirty="0" smtClean="0"/>
              <a:t>catch up when absent.</a:t>
            </a:r>
          </a:p>
          <a:p>
            <a:pPr eaLnBrk="1" fontAlgn="auto" hangingPunct="1">
              <a:spcAft>
                <a:spcPts val="0"/>
              </a:spcAft>
              <a:defRPr/>
            </a:pPr>
            <a:endParaRPr lang="en-US" sz="2600" dirty="0" smtClean="0"/>
          </a:p>
          <a:p>
            <a:pPr eaLnBrk="1" fontAlgn="auto" hangingPunct="1">
              <a:spcAft>
                <a:spcPts val="0"/>
              </a:spcAft>
              <a:defRPr/>
            </a:pPr>
            <a:r>
              <a:rPr lang="en-US" sz="2600" dirty="0" smtClean="0"/>
              <a:t>Make sure tutoring efforts are linked tightly with needs and expectations of student’s courses (don’t work on fractions during a tutoring session on </a:t>
            </a:r>
            <a:r>
              <a:rPr lang="en-US" sz="2600" dirty="0" smtClean="0"/>
              <a:t>Thursday </a:t>
            </a:r>
            <a:r>
              <a:rPr lang="en-US" sz="2600" dirty="0" smtClean="0"/>
              <a:t>if Friday’s test is on probability).</a:t>
            </a:r>
          </a:p>
          <a:p>
            <a:pPr eaLnBrk="1" fontAlgn="auto" hangingPunct="1">
              <a:spcAft>
                <a:spcPts val="0"/>
              </a:spcAft>
              <a:defRPr/>
            </a:pPr>
            <a:endParaRPr lang="en-US" sz="2600" dirty="0" smtClean="0"/>
          </a:p>
          <a:p>
            <a:pPr eaLnBrk="1" fontAlgn="auto" hangingPunct="1">
              <a:spcAft>
                <a:spcPts val="0"/>
              </a:spcAft>
              <a:defRPr/>
            </a:pPr>
            <a:r>
              <a:rPr lang="en-US" sz="2600" dirty="0" smtClean="0"/>
              <a:t>Need </a:t>
            </a:r>
            <a:r>
              <a:rPr lang="en-US" sz="2600" dirty="0"/>
              <a:t>effective second chance and credit recovery programs </a:t>
            </a:r>
            <a:r>
              <a:rPr lang="en-US" sz="2600" dirty="0" smtClean="0"/>
              <a:t>that </a:t>
            </a:r>
            <a:r>
              <a:rPr lang="en-US" sz="2600" dirty="0"/>
              <a:t>hold students accountable but provide a reason for them to keep </a:t>
            </a:r>
            <a:r>
              <a:rPr lang="en-US" sz="2600" dirty="0" smtClean="0"/>
              <a:t>trying.</a:t>
            </a:r>
            <a:endParaRPr lang="en-US" sz="2600" dirty="0"/>
          </a:p>
          <a:p>
            <a:pPr eaLnBrk="1" fontAlgn="auto" hangingPunct="1">
              <a:spcAft>
                <a:spcPts val="0"/>
              </a:spcAft>
              <a:defRPr/>
            </a:pPr>
            <a:endParaRPr lang="en-US" sz="2800" dirty="0" smtClean="0"/>
          </a:p>
          <a:p>
            <a:pPr eaLnBrk="1" fontAlgn="auto" hangingPunct="1">
              <a:spcAft>
                <a:spcPts val="0"/>
              </a:spcAft>
              <a:defRPr/>
            </a:pPr>
            <a:endParaRPr lang="en-US" dirty="0" smtClean="0"/>
          </a:p>
          <a:p>
            <a:pPr eaLnBrk="1" fontAlgn="auto" hangingPunct="1">
              <a:spcAft>
                <a:spcPts val="0"/>
              </a:spcAft>
              <a:defRPr/>
            </a:pPr>
            <a:endParaRPr lang="en-US" dirty="0"/>
          </a:p>
        </p:txBody>
      </p:sp>
    </p:spTree>
    <p:extLst>
      <p:ext uri="{BB962C8B-B14F-4D97-AF65-F5344CB8AC3E}">
        <p14:creationId xmlns:p14="http://schemas.microsoft.com/office/powerpoint/2010/main" val="3675203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13" y="1524000"/>
            <a:ext cx="7772400" cy="2873375"/>
          </a:xfrm>
        </p:spPr>
        <p:txBody>
          <a:bodyPr>
            <a:normAutofit/>
          </a:bodyPr>
          <a:lstStyle/>
          <a:p>
            <a:r>
              <a:rPr lang="en-US" sz="3200" b="0" dirty="0"/>
              <a:t>Good Early Warning Systems Combine Accurate and Useful Indicators </a:t>
            </a:r>
            <a:r>
              <a:rPr lang="en-US" sz="3200" b="0" dirty="0" smtClean="0"/>
              <a:t>with </a:t>
            </a:r>
            <a:r>
              <a:rPr lang="en-US" sz="3200" b="0" dirty="0"/>
              <a:t>Effective Multi-Tiered Student Supports </a:t>
            </a:r>
          </a:p>
        </p:txBody>
      </p:sp>
    </p:spTree>
    <p:extLst>
      <p:ext uri="{BB962C8B-B14F-4D97-AF65-F5344CB8AC3E}">
        <p14:creationId xmlns:p14="http://schemas.microsoft.com/office/powerpoint/2010/main" val="412058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4 Diagnostic Questions About Students Who Are Failing Courses</a:t>
            </a:r>
            <a:endParaRPr lang="en-US" dirty="0"/>
          </a:p>
        </p:txBody>
      </p:sp>
      <p:sp>
        <p:nvSpPr>
          <p:cNvPr id="6" name="Content Placeholder 5"/>
          <p:cNvSpPr>
            <a:spLocks noGrp="1"/>
          </p:cNvSpPr>
          <p:nvPr>
            <p:ph idx="1"/>
          </p:nvPr>
        </p:nvSpPr>
        <p:spPr/>
        <p:txBody>
          <a:bodyPr/>
          <a:lstStyle/>
          <a:p>
            <a:r>
              <a:rPr lang="en-US" dirty="0" smtClean="0"/>
              <a:t>Are they regularly attending school?  If not, why not?</a:t>
            </a:r>
          </a:p>
          <a:p>
            <a:r>
              <a:rPr lang="en-US" dirty="0" smtClean="0"/>
              <a:t>Are they able to focus on schoolwork  in school?</a:t>
            </a:r>
          </a:p>
          <a:p>
            <a:r>
              <a:rPr lang="en-US" dirty="0" smtClean="0"/>
              <a:t>Are they productively persistent, i.e. trying in </a:t>
            </a:r>
            <a:r>
              <a:rPr lang="en-US" dirty="0" smtClean="0"/>
              <a:t>an </a:t>
            </a:r>
            <a:r>
              <a:rPr lang="en-US" dirty="0" smtClean="0"/>
              <a:t>effective manner?</a:t>
            </a:r>
          </a:p>
          <a:p>
            <a:r>
              <a:rPr lang="en-US" dirty="0" smtClean="0"/>
              <a:t>Do they connect school effort to life success?</a:t>
            </a:r>
            <a:endParaRPr lang="en-US" dirty="0"/>
          </a:p>
        </p:txBody>
      </p:sp>
    </p:spTree>
    <p:extLst>
      <p:ext uri="{BB962C8B-B14F-4D97-AF65-F5344CB8AC3E}">
        <p14:creationId xmlns:p14="http://schemas.microsoft.com/office/powerpoint/2010/main" val="637127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Focus on ABCs - Behavior and Effort</a:t>
            </a:r>
            <a:endParaRPr lang="en-US" dirty="0"/>
          </a:p>
        </p:txBody>
      </p:sp>
      <p:sp>
        <p:nvSpPr>
          <p:cNvPr id="95235" name="Content Placeholder 2"/>
          <p:cNvSpPr>
            <a:spLocks noGrp="1"/>
          </p:cNvSpPr>
          <p:nvPr>
            <p:ph idx="1"/>
          </p:nvPr>
        </p:nvSpPr>
        <p:spPr>
          <a:xfrm>
            <a:off x="457200" y="1676400"/>
            <a:ext cx="8229600" cy="4525963"/>
          </a:xfrm>
        </p:spPr>
        <p:txBody>
          <a:bodyPr>
            <a:normAutofit fontScale="92500"/>
          </a:bodyPr>
          <a:lstStyle/>
          <a:p>
            <a:pPr eaLnBrk="1" hangingPunct="1"/>
            <a:r>
              <a:rPr lang="en-US" altLang="en-US" sz="2400" dirty="0" smtClean="0"/>
              <a:t>Model and teach resiliency and self-management and organization skills.</a:t>
            </a:r>
            <a:br>
              <a:rPr lang="en-US" altLang="en-US" sz="2400" dirty="0" smtClean="0"/>
            </a:br>
            <a:endParaRPr lang="en-US" altLang="en-US" sz="2400" dirty="0" smtClean="0"/>
          </a:p>
          <a:p>
            <a:pPr eaLnBrk="1" hangingPunct="1"/>
            <a:r>
              <a:rPr lang="en-US" altLang="en-US" sz="2400" dirty="0" smtClean="0"/>
              <a:t>Implement school-wide positive behavior support programs and alternatives to suspensions.</a:t>
            </a:r>
            <a:br>
              <a:rPr lang="en-US" altLang="en-US" sz="2400" dirty="0" smtClean="0"/>
            </a:br>
            <a:endParaRPr lang="en-US" altLang="en-US" sz="2400" dirty="0" smtClean="0"/>
          </a:p>
          <a:p>
            <a:pPr eaLnBrk="1" hangingPunct="1"/>
            <a:r>
              <a:rPr lang="en-US" altLang="en-US" sz="2400" dirty="0" smtClean="0"/>
              <a:t>Work to insure that students experience consistent academic and behavioral norms as they travel from class to hall and class again.</a:t>
            </a:r>
            <a:br>
              <a:rPr lang="en-US" altLang="en-US" sz="2400" dirty="0" smtClean="0"/>
            </a:br>
            <a:endParaRPr lang="en-US" altLang="en-US" sz="2400" dirty="0" smtClean="0"/>
          </a:p>
          <a:p>
            <a:pPr eaLnBrk="1" hangingPunct="1"/>
            <a:r>
              <a:rPr lang="en-US" altLang="en-US" sz="2400" dirty="0" smtClean="0"/>
              <a:t>Build Success Scripts in students’ heads (effort leads to success), work to undermine Failure Scripts (success is capricious, withholding effort keeps you psychologically safe).</a:t>
            </a:r>
          </a:p>
        </p:txBody>
      </p:sp>
    </p:spTree>
    <p:extLst>
      <p:ext uri="{BB962C8B-B14F-4D97-AF65-F5344CB8AC3E}">
        <p14:creationId xmlns:p14="http://schemas.microsoft.com/office/powerpoint/2010/main" val="2469229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Deeper Strategy</a:t>
            </a:r>
            <a:endParaRPr lang="en-US" dirty="0"/>
          </a:p>
        </p:txBody>
      </p:sp>
      <p:sp>
        <p:nvSpPr>
          <p:cNvPr id="3" name="Content Placeholder 2"/>
          <p:cNvSpPr>
            <a:spLocks noGrp="1"/>
          </p:cNvSpPr>
          <p:nvPr>
            <p:ph idx="1"/>
          </p:nvPr>
        </p:nvSpPr>
        <p:spPr/>
        <p:txBody>
          <a:bodyPr/>
          <a:lstStyle/>
          <a:p>
            <a:pPr marL="0" indent="0">
              <a:buNone/>
            </a:pPr>
            <a:r>
              <a:rPr lang="en-US" dirty="0" smtClean="0"/>
              <a:t>Build Up Hope and </a:t>
            </a:r>
            <a:r>
              <a:rPr lang="en-US" dirty="0" smtClean="0"/>
              <a:t>Purpose—students </a:t>
            </a:r>
            <a:r>
              <a:rPr lang="en-US" dirty="0" smtClean="0"/>
              <a:t>need to have a reason to come everyday, try hard, and </a:t>
            </a:r>
            <a:r>
              <a:rPr lang="en-US" dirty="0" smtClean="0"/>
              <a:t>behave.</a:t>
            </a:r>
            <a:endParaRPr lang="en-US" dirty="0"/>
          </a:p>
        </p:txBody>
      </p:sp>
    </p:spTree>
    <p:extLst>
      <p:ext uri="{BB962C8B-B14F-4D97-AF65-F5344CB8AC3E}">
        <p14:creationId xmlns:p14="http://schemas.microsoft.com/office/powerpoint/2010/main" val="1727150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961313" cy="2873375"/>
          </a:xfrm>
        </p:spPr>
        <p:txBody>
          <a:bodyPr>
            <a:noAutofit/>
          </a:bodyPr>
          <a:lstStyle/>
          <a:p>
            <a:pPr algn="r"/>
            <a:r>
              <a:rPr lang="en-US" sz="2800" b="0" dirty="0" smtClean="0"/>
              <a:t>Gallup annually surveys hundreds of thousands of 5</a:t>
            </a:r>
            <a:r>
              <a:rPr lang="en-US" sz="2800" b="0" baseline="30000" dirty="0" smtClean="0"/>
              <a:t>th</a:t>
            </a:r>
            <a:r>
              <a:rPr lang="en-US" sz="2800" b="0" dirty="0" smtClean="0"/>
              <a:t> to 12</a:t>
            </a:r>
            <a:r>
              <a:rPr lang="en-US" sz="2800" b="0" baseline="30000" dirty="0" smtClean="0"/>
              <a:t>th</a:t>
            </a:r>
            <a:r>
              <a:rPr lang="en-US" sz="2800" b="0" dirty="0" smtClean="0"/>
              <a:t> grade students about their hope, engagement, </a:t>
            </a:r>
            <a:br>
              <a:rPr lang="en-US" sz="2800" b="0" dirty="0" smtClean="0"/>
            </a:br>
            <a:r>
              <a:rPr lang="en-US" sz="2800" b="0" dirty="0" smtClean="0"/>
              <a:t>and well-being.</a:t>
            </a:r>
            <a:br>
              <a:rPr lang="en-US" sz="2800" b="0" dirty="0" smtClean="0"/>
            </a:br>
            <a:r>
              <a:rPr lang="en-US" sz="2800" b="0" dirty="0" smtClean="0"/>
              <a:t/>
            </a:r>
            <a:br>
              <a:rPr lang="en-US" sz="2800" b="0" dirty="0" smtClean="0"/>
            </a:br>
            <a:r>
              <a:rPr lang="en-US" sz="2800" b="0" dirty="0" smtClean="0"/>
              <a:t>What have they found?</a:t>
            </a:r>
            <a:endParaRPr lang="en-US" sz="2800" b="0" dirty="0"/>
          </a:p>
        </p:txBody>
      </p:sp>
    </p:spTree>
    <p:extLst>
      <p:ext uri="{BB962C8B-B14F-4D97-AF65-F5344CB8AC3E}">
        <p14:creationId xmlns:p14="http://schemas.microsoft.com/office/powerpoint/2010/main" val="31465367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143000"/>
          </a:xfrm>
        </p:spPr>
        <p:txBody>
          <a:bodyPr/>
          <a:lstStyle/>
          <a:p>
            <a:r>
              <a:rPr lang="en-US" sz="6600" dirty="0" smtClean="0"/>
              <a:t>Hope</a:t>
            </a:r>
            <a:endParaRPr lang="en-US" sz="6600" dirty="0"/>
          </a:p>
        </p:txBody>
      </p:sp>
      <p:sp>
        <p:nvSpPr>
          <p:cNvPr id="4" name="Content Placeholder 3"/>
          <p:cNvSpPr>
            <a:spLocks noGrp="1"/>
          </p:cNvSpPr>
          <p:nvPr>
            <p:ph idx="1"/>
          </p:nvPr>
        </p:nvSpPr>
        <p:spPr/>
        <p:txBody>
          <a:bodyPr>
            <a:normAutofit fontScale="70000" lnSpcReduction="20000"/>
          </a:bodyPr>
          <a:lstStyle/>
          <a:p>
            <a:r>
              <a:rPr lang="en-US" dirty="0" smtClean="0"/>
              <a:t>Hope involves taking positive thoughts about the future, putting lots of resources and hard work behind them, and gauging your progress until it happens.</a:t>
            </a:r>
          </a:p>
          <a:p>
            <a:endParaRPr lang="en-US" b="1" dirty="0" smtClean="0"/>
          </a:p>
          <a:p>
            <a:r>
              <a:rPr lang="en-US" dirty="0" smtClean="0"/>
              <a:t>Hope drives attendance, credits </a:t>
            </a:r>
            <a:r>
              <a:rPr lang="en-US" dirty="0" smtClean="0"/>
              <a:t>earned, </a:t>
            </a:r>
            <a:r>
              <a:rPr lang="en-US" dirty="0" smtClean="0"/>
              <a:t>and GPA in high school.</a:t>
            </a:r>
          </a:p>
          <a:p>
            <a:endParaRPr lang="en-US" dirty="0" smtClean="0"/>
          </a:p>
          <a:p>
            <a:r>
              <a:rPr lang="en-US" dirty="0" smtClean="0"/>
              <a:t>Hope varies by place not by grade. </a:t>
            </a:r>
            <a:r>
              <a:rPr lang="en-US" dirty="0" smtClean="0"/>
              <a:t>Those who </a:t>
            </a:r>
            <a:r>
              <a:rPr lang="en-US" dirty="0" smtClean="0"/>
              <a:t>feel the most hopeless are the lowest income male students in cities with high inequality and low social mobility.</a:t>
            </a:r>
          </a:p>
          <a:p>
            <a:endParaRPr lang="en-US" dirty="0" smtClean="0"/>
          </a:p>
          <a:p>
            <a:r>
              <a:rPr lang="en-US" dirty="0" smtClean="0"/>
              <a:t>Students are generally confident in their future but lack necessary strategies to reach big goals of graduation and employment. </a:t>
            </a:r>
          </a:p>
          <a:p>
            <a:endParaRPr lang="en-US" dirty="0" smtClean="0"/>
          </a:p>
          <a:p>
            <a:r>
              <a:rPr lang="en-US" dirty="0" smtClean="0"/>
              <a:t>46% are not confident they can find many ways to get good grades.  </a:t>
            </a:r>
            <a:endParaRPr lang="en-US" dirty="0"/>
          </a:p>
        </p:txBody>
      </p:sp>
    </p:spTree>
    <p:extLst>
      <p:ext uri="{BB962C8B-B14F-4D97-AF65-F5344CB8AC3E}">
        <p14:creationId xmlns:p14="http://schemas.microsoft.com/office/powerpoint/2010/main" val="3297233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dirty="0" smtClean="0"/>
              <a:t>Engagement</a:t>
            </a:r>
            <a:endParaRPr lang="en-US" sz="6000" dirty="0"/>
          </a:p>
        </p:txBody>
      </p:sp>
      <p:sp>
        <p:nvSpPr>
          <p:cNvPr id="3" name="Content Placeholder 2"/>
          <p:cNvSpPr>
            <a:spLocks noGrp="1"/>
          </p:cNvSpPr>
          <p:nvPr>
            <p:ph idx="1"/>
          </p:nvPr>
        </p:nvSpPr>
        <p:spPr>
          <a:xfrm>
            <a:off x="457200" y="1828800"/>
            <a:ext cx="8229600" cy="4754563"/>
          </a:xfrm>
        </p:spPr>
        <p:txBody>
          <a:bodyPr>
            <a:normAutofit fontScale="70000" lnSpcReduction="20000"/>
          </a:bodyPr>
          <a:lstStyle/>
          <a:p>
            <a:r>
              <a:rPr lang="en-US" dirty="0" smtClean="0"/>
              <a:t>Engagement varies by grade. It is high in elementary school and declines through the middle grades and early high school years.</a:t>
            </a:r>
          </a:p>
          <a:p>
            <a:endParaRPr lang="en-US" dirty="0" smtClean="0"/>
          </a:p>
          <a:p>
            <a:r>
              <a:rPr lang="en-US" b="1" dirty="0" smtClean="0"/>
              <a:t>Decline directly linked to student’s perceptions about the value placed on good schoolwork</a:t>
            </a:r>
            <a:r>
              <a:rPr lang="en-US" dirty="0" smtClean="0"/>
              <a:t>. 74% of 5</a:t>
            </a:r>
            <a:r>
              <a:rPr lang="en-US" baseline="30000" dirty="0" smtClean="0"/>
              <a:t>th</a:t>
            </a:r>
            <a:r>
              <a:rPr lang="en-US" dirty="0" smtClean="0"/>
              <a:t> graders said “In the last 7 days I have received recognition or praise for doing good schoolwork.” </a:t>
            </a:r>
            <a:r>
              <a:rPr lang="en-US" dirty="0" smtClean="0"/>
              <a:t>Compared </a:t>
            </a:r>
            <a:r>
              <a:rPr lang="en-US" dirty="0" smtClean="0"/>
              <a:t>to only 31% of 9</a:t>
            </a:r>
            <a:r>
              <a:rPr lang="en-US" baseline="30000" dirty="0" smtClean="0"/>
              <a:t>th</a:t>
            </a:r>
            <a:r>
              <a:rPr lang="en-US" dirty="0" smtClean="0"/>
              <a:t> graders. </a:t>
            </a:r>
          </a:p>
          <a:p>
            <a:endParaRPr lang="en-US" dirty="0" smtClean="0"/>
          </a:p>
          <a:p>
            <a:r>
              <a:rPr lang="en-US" dirty="0" smtClean="0"/>
              <a:t>Also sharp decline between 5</a:t>
            </a:r>
            <a:r>
              <a:rPr lang="en-US" baseline="30000" dirty="0" smtClean="0"/>
              <a:t>th</a:t>
            </a:r>
            <a:r>
              <a:rPr lang="en-US" dirty="0" smtClean="0"/>
              <a:t> and 8</a:t>
            </a:r>
            <a:r>
              <a:rPr lang="en-US" baseline="30000" dirty="0" smtClean="0"/>
              <a:t>th</a:t>
            </a:r>
            <a:r>
              <a:rPr lang="en-US" dirty="0" smtClean="0"/>
              <a:t> grade in “My teachers make me feel that my schoolwork is important.”</a:t>
            </a:r>
          </a:p>
          <a:p>
            <a:endParaRPr lang="en-US" dirty="0" smtClean="0"/>
          </a:p>
          <a:p>
            <a:r>
              <a:rPr lang="en-US" dirty="0" smtClean="0"/>
              <a:t>Students also report significant decline in how frequently teachers make them feel excited about the future.</a:t>
            </a:r>
            <a:endParaRPr lang="en-US" dirty="0"/>
          </a:p>
        </p:txBody>
      </p:sp>
    </p:spTree>
    <p:extLst>
      <p:ext uri="{BB962C8B-B14F-4D97-AF65-F5344CB8AC3E}">
        <p14:creationId xmlns:p14="http://schemas.microsoft.com/office/powerpoint/2010/main" val="42903198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Engagement</a:t>
            </a:r>
            <a:endParaRPr lang="en-US" sz="6000" dirty="0"/>
          </a:p>
        </p:txBody>
      </p:sp>
      <p:sp>
        <p:nvSpPr>
          <p:cNvPr id="3" name="Content Placeholder 2"/>
          <p:cNvSpPr>
            <a:spLocks noGrp="1"/>
          </p:cNvSpPr>
          <p:nvPr>
            <p:ph idx="1"/>
          </p:nvPr>
        </p:nvSpPr>
        <p:spPr>
          <a:xfrm>
            <a:off x="457200" y="2057400"/>
            <a:ext cx="8229600" cy="4068763"/>
          </a:xfrm>
        </p:spPr>
        <p:txBody>
          <a:bodyPr/>
          <a:lstStyle/>
          <a:p>
            <a:pPr marL="0" indent="0" algn="ctr">
              <a:buNone/>
            </a:pPr>
            <a:r>
              <a:rPr lang="en-US" dirty="0" smtClean="0"/>
              <a:t>Students who strongly agree that their school is committed to building their strengths and that they have a teacher who makes them excited about their future are almost </a:t>
            </a:r>
            <a:r>
              <a:rPr lang="en-US" b="1" i="1" u="sng" dirty="0" smtClean="0"/>
              <a:t>30 times</a:t>
            </a:r>
            <a:r>
              <a:rPr lang="en-US" b="1" i="1" dirty="0" smtClean="0"/>
              <a:t> </a:t>
            </a:r>
            <a:r>
              <a:rPr lang="en-US" dirty="0" smtClean="0"/>
              <a:t>as likely to be engaged learners as their peers who strongly disagree</a:t>
            </a:r>
            <a:endParaRPr lang="en-US" dirty="0"/>
          </a:p>
        </p:txBody>
      </p:sp>
    </p:spTree>
    <p:extLst>
      <p:ext uri="{BB962C8B-B14F-4D97-AF65-F5344CB8AC3E}">
        <p14:creationId xmlns:p14="http://schemas.microsoft.com/office/powerpoint/2010/main" val="1935814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Well Being</a:t>
            </a:r>
            <a:endParaRPr lang="en-US" sz="6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0471237"/>
              </p:ext>
            </p:extLst>
          </p:nvPr>
        </p:nvGraphicFramePr>
        <p:xfrm>
          <a:off x="457200" y="1752600"/>
          <a:ext cx="8229600" cy="40233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endParaRPr lang="en-US" sz="2000" dirty="0"/>
                    </a:p>
                  </a:txBody>
                  <a:tcPr anchor="ctr"/>
                </a:tc>
                <a:tc>
                  <a:txBody>
                    <a:bodyPr/>
                    <a:lstStyle/>
                    <a:p>
                      <a:pPr algn="ctr"/>
                      <a:r>
                        <a:rPr lang="en-US" sz="2000" dirty="0" smtClean="0"/>
                        <a:t>5</a:t>
                      </a:r>
                      <a:r>
                        <a:rPr lang="en-US" sz="2000" baseline="30000" dirty="0" smtClean="0"/>
                        <a:t>th</a:t>
                      </a:r>
                      <a:r>
                        <a:rPr lang="en-US" sz="2000" dirty="0" smtClean="0"/>
                        <a:t> Grade</a:t>
                      </a:r>
                      <a:endParaRPr lang="en-US" sz="2000" dirty="0"/>
                    </a:p>
                  </a:txBody>
                  <a:tcPr anchor="ctr"/>
                </a:tc>
                <a:tc>
                  <a:txBody>
                    <a:bodyPr/>
                    <a:lstStyle/>
                    <a:p>
                      <a:pPr algn="ctr"/>
                      <a:r>
                        <a:rPr lang="en-US" sz="2000" dirty="0" smtClean="0"/>
                        <a:t>8</a:t>
                      </a:r>
                      <a:r>
                        <a:rPr lang="en-US" sz="2000" baseline="30000" dirty="0" smtClean="0"/>
                        <a:t>th</a:t>
                      </a:r>
                      <a:r>
                        <a:rPr lang="en-US" sz="2000" dirty="0" smtClean="0"/>
                        <a:t> Grade</a:t>
                      </a:r>
                      <a:endParaRPr lang="en-US" sz="2000" dirty="0"/>
                    </a:p>
                  </a:txBody>
                  <a:tcPr anchor="ctr"/>
                </a:tc>
                <a:tc>
                  <a:txBody>
                    <a:bodyPr/>
                    <a:lstStyle/>
                    <a:p>
                      <a:pPr algn="ctr"/>
                      <a:r>
                        <a:rPr lang="en-US" sz="2000" dirty="0" smtClean="0"/>
                        <a:t>12</a:t>
                      </a:r>
                      <a:r>
                        <a:rPr lang="en-US" sz="2000" baseline="30000" dirty="0" smtClean="0"/>
                        <a:t>th</a:t>
                      </a:r>
                      <a:r>
                        <a:rPr lang="en-US" sz="2000" dirty="0" smtClean="0"/>
                        <a:t> Grade</a:t>
                      </a:r>
                      <a:endParaRPr lang="en-US" sz="2000" dirty="0"/>
                    </a:p>
                  </a:txBody>
                  <a:tcPr anchor="ctr"/>
                </a:tc>
              </a:tr>
              <a:tr h="370840">
                <a:tc>
                  <a:txBody>
                    <a:bodyPr/>
                    <a:lstStyle/>
                    <a:p>
                      <a:pPr algn="ctr"/>
                      <a:r>
                        <a:rPr lang="en-US" sz="2000" dirty="0" smtClean="0"/>
                        <a:t>Were you treated with respect all day yesterday?</a:t>
                      </a:r>
                      <a:endParaRPr lang="en-US" sz="2000" dirty="0"/>
                    </a:p>
                  </a:txBody>
                  <a:tcPr anchor="ctr"/>
                </a:tc>
                <a:tc>
                  <a:txBody>
                    <a:bodyPr/>
                    <a:lstStyle/>
                    <a:p>
                      <a:pPr algn="ctr"/>
                      <a:r>
                        <a:rPr lang="en-US" sz="2000" dirty="0" smtClean="0"/>
                        <a:t>75%</a:t>
                      </a:r>
                      <a:endParaRPr lang="en-US" sz="2000" dirty="0"/>
                    </a:p>
                  </a:txBody>
                  <a:tcPr anchor="ctr"/>
                </a:tc>
                <a:tc>
                  <a:txBody>
                    <a:bodyPr/>
                    <a:lstStyle/>
                    <a:p>
                      <a:pPr algn="ctr"/>
                      <a:r>
                        <a:rPr lang="en-US" sz="2000" dirty="0" smtClean="0"/>
                        <a:t>65%</a:t>
                      </a:r>
                      <a:endParaRPr lang="en-US" sz="2000" dirty="0"/>
                    </a:p>
                  </a:txBody>
                  <a:tcPr anchor="ctr"/>
                </a:tc>
                <a:tc>
                  <a:txBody>
                    <a:bodyPr/>
                    <a:lstStyle/>
                    <a:p>
                      <a:pPr algn="ctr"/>
                      <a:r>
                        <a:rPr lang="en-US" sz="2000" dirty="0" smtClean="0"/>
                        <a:t>68%</a:t>
                      </a:r>
                      <a:endParaRPr lang="en-US" sz="2000" dirty="0"/>
                    </a:p>
                  </a:txBody>
                  <a:tcPr anchor="ctr"/>
                </a:tc>
              </a:tr>
              <a:tr h="370840">
                <a:tc>
                  <a:txBody>
                    <a:bodyPr/>
                    <a:lstStyle/>
                    <a:p>
                      <a:pPr algn="ctr"/>
                      <a:r>
                        <a:rPr lang="en-US" sz="2000" dirty="0" smtClean="0"/>
                        <a:t>Did you learn  something interesting</a:t>
                      </a:r>
                      <a:r>
                        <a:rPr lang="en-US" sz="2000" baseline="0" dirty="0" smtClean="0"/>
                        <a:t> yesterday?</a:t>
                      </a:r>
                      <a:endParaRPr lang="en-US" sz="2000" dirty="0"/>
                    </a:p>
                  </a:txBody>
                  <a:tcPr anchor="ctr"/>
                </a:tc>
                <a:tc>
                  <a:txBody>
                    <a:bodyPr/>
                    <a:lstStyle/>
                    <a:p>
                      <a:pPr algn="ctr"/>
                      <a:r>
                        <a:rPr lang="en-US" sz="2000" dirty="0" smtClean="0"/>
                        <a:t>82%</a:t>
                      </a:r>
                      <a:endParaRPr lang="en-US" sz="2000" dirty="0"/>
                    </a:p>
                  </a:txBody>
                  <a:tcPr anchor="ctr"/>
                </a:tc>
                <a:tc>
                  <a:txBody>
                    <a:bodyPr/>
                    <a:lstStyle/>
                    <a:p>
                      <a:pPr algn="ctr"/>
                      <a:r>
                        <a:rPr lang="en-US" sz="2000" dirty="0" smtClean="0"/>
                        <a:t>73%</a:t>
                      </a:r>
                      <a:endParaRPr lang="en-US" sz="2000" dirty="0"/>
                    </a:p>
                  </a:txBody>
                  <a:tcPr anchor="ctr"/>
                </a:tc>
                <a:tc>
                  <a:txBody>
                    <a:bodyPr/>
                    <a:lstStyle/>
                    <a:p>
                      <a:pPr algn="ctr"/>
                      <a:r>
                        <a:rPr lang="en-US" sz="2000" dirty="0" smtClean="0"/>
                        <a:t>71%</a:t>
                      </a:r>
                      <a:endParaRPr lang="en-US" sz="2000" dirty="0"/>
                    </a:p>
                  </a:txBody>
                  <a:tcPr anchor="ctr"/>
                </a:tc>
              </a:tr>
              <a:tr h="370840">
                <a:tc>
                  <a:txBody>
                    <a:bodyPr/>
                    <a:lstStyle/>
                    <a:p>
                      <a:pPr algn="ctr"/>
                      <a:r>
                        <a:rPr lang="en-US" sz="2000" dirty="0" smtClean="0"/>
                        <a:t>Did you have enough energy</a:t>
                      </a:r>
                      <a:r>
                        <a:rPr lang="en-US" sz="2000" baseline="0" dirty="0" smtClean="0"/>
                        <a:t> to get things done yesterday?</a:t>
                      </a:r>
                      <a:endParaRPr lang="en-US" sz="2000" dirty="0"/>
                    </a:p>
                  </a:txBody>
                  <a:tcPr anchor="ctr"/>
                </a:tc>
                <a:tc>
                  <a:txBody>
                    <a:bodyPr/>
                    <a:lstStyle/>
                    <a:p>
                      <a:pPr algn="ctr"/>
                      <a:r>
                        <a:rPr lang="en-US" sz="2000" dirty="0" smtClean="0"/>
                        <a:t>85%</a:t>
                      </a:r>
                      <a:endParaRPr lang="en-US" sz="2000" dirty="0"/>
                    </a:p>
                  </a:txBody>
                  <a:tcPr anchor="ctr"/>
                </a:tc>
                <a:tc>
                  <a:txBody>
                    <a:bodyPr/>
                    <a:lstStyle/>
                    <a:p>
                      <a:pPr algn="ctr"/>
                      <a:r>
                        <a:rPr lang="en-US" sz="2000" dirty="0" smtClean="0"/>
                        <a:t>75%</a:t>
                      </a:r>
                      <a:endParaRPr lang="en-US" sz="2000" dirty="0"/>
                    </a:p>
                  </a:txBody>
                  <a:tcPr anchor="ctr"/>
                </a:tc>
                <a:tc>
                  <a:txBody>
                    <a:bodyPr/>
                    <a:lstStyle/>
                    <a:p>
                      <a:pPr algn="ctr"/>
                      <a:r>
                        <a:rPr lang="en-US" sz="2000" dirty="0" smtClean="0"/>
                        <a:t>60%</a:t>
                      </a:r>
                      <a:endParaRPr lang="en-US" sz="2000" dirty="0"/>
                    </a:p>
                  </a:txBody>
                  <a:tcPr anchor="ctr"/>
                </a:tc>
              </a:tr>
            </a:tbl>
          </a:graphicData>
        </a:graphic>
      </p:graphicFrame>
    </p:spTree>
    <p:extLst>
      <p:ext uri="{BB962C8B-B14F-4D97-AF65-F5344CB8AC3E}">
        <p14:creationId xmlns:p14="http://schemas.microsoft.com/office/powerpoint/2010/main" val="13831752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algn="ctr"/>
            <a:r>
              <a:rPr lang="en-US" sz="4400" dirty="0" smtClean="0"/>
              <a:t>Report Card Conferences</a:t>
            </a:r>
          </a:p>
        </p:txBody>
      </p:sp>
      <p:sp>
        <p:nvSpPr>
          <p:cNvPr id="2" name="Content Placeholder 1"/>
          <p:cNvSpPr>
            <a:spLocks noGrp="1"/>
          </p:cNvSpPr>
          <p:nvPr>
            <p:ph idx="1"/>
          </p:nvPr>
        </p:nvSpPr>
        <p:spPr>
          <a:xfrm>
            <a:off x="5715000" y="1600200"/>
            <a:ext cx="2971800" cy="4525963"/>
          </a:xfrm>
        </p:spPr>
        <p:txBody>
          <a:bodyPr>
            <a:normAutofit/>
          </a:bodyPr>
          <a:lstStyle/>
          <a:p>
            <a:pPr algn="r">
              <a:buFont typeface="Wingdings 2" pitchFamily="18" charset="2"/>
              <a:buNone/>
            </a:pPr>
            <a:r>
              <a:rPr lang="en-US" sz="2400" i="1" dirty="0"/>
              <a:t>The belief is that talking to a </a:t>
            </a:r>
            <a:r>
              <a:rPr lang="en-US" sz="2400" i="1" dirty="0" smtClean="0"/>
              <a:t>trusted but objective </a:t>
            </a:r>
            <a:r>
              <a:rPr lang="en-US" sz="2400" i="1" dirty="0"/>
              <a:t>adult takes the emotion out of the process and helps students focus on what's really holding </a:t>
            </a:r>
            <a:r>
              <a:rPr lang="en-US" sz="2400" i="1" dirty="0" smtClean="0"/>
              <a:t/>
            </a:r>
            <a:br>
              <a:rPr lang="en-US" sz="2400" i="1" dirty="0" smtClean="0"/>
            </a:br>
            <a:r>
              <a:rPr lang="en-US" sz="2400" i="1" dirty="0" smtClean="0"/>
              <a:t>them </a:t>
            </a:r>
            <a:r>
              <a:rPr lang="en-US" sz="2400" i="1" dirty="0"/>
              <a:t>back.</a:t>
            </a:r>
          </a:p>
          <a:p>
            <a:pPr algn="r">
              <a:buFont typeface="Wingdings 2" pitchFamily="18" charset="2"/>
              <a:buNone/>
            </a:pPr>
            <a:endParaRPr lang="en-US" sz="2400" dirty="0" smtClean="0"/>
          </a:p>
          <a:p>
            <a:pPr algn="r">
              <a:buFont typeface="Wingdings 2" pitchFamily="18" charset="2"/>
              <a:buNone/>
            </a:pPr>
            <a:r>
              <a:rPr lang="en-US" sz="1600" dirty="0" smtClean="0"/>
              <a:t>Greg </a:t>
            </a:r>
            <a:r>
              <a:rPr lang="en-US" sz="1600" dirty="0"/>
              <a:t>Toppo</a:t>
            </a:r>
            <a:r>
              <a:rPr lang="en-US" sz="1600" dirty="0"/>
              <a:t>, USA TODAY</a:t>
            </a:r>
          </a:p>
          <a:p>
            <a:pPr algn="r">
              <a:buFont typeface="Wingdings 2" pitchFamily="18" charset="2"/>
              <a:buNone/>
            </a:pPr>
            <a:r>
              <a:rPr lang="en-US" sz="1600" dirty="0"/>
              <a:t>12/4/2006</a:t>
            </a:r>
          </a:p>
          <a:p>
            <a:endParaRPr lang="en-US" sz="2000" dirty="0"/>
          </a:p>
        </p:txBody>
      </p:sp>
      <p:pic>
        <p:nvPicPr>
          <p:cNvPr id="6" name="Content Placeholder 12" descr="83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304800" y="1828800"/>
            <a:ext cx="5283200" cy="39624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8668876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4"/>
          <p:cNvSpPr>
            <a:spLocks noGrp="1"/>
          </p:cNvSpPr>
          <p:nvPr>
            <p:ph type="title"/>
          </p:nvPr>
        </p:nvSpPr>
        <p:spPr/>
        <p:txBody>
          <a:bodyPr/>
          <a:lstStyle/>
          <a:p>
            <a:pPr algn="ctr"/>
            <a:r>
              <a:rPr lang="en-US" dirty="0" smtClean="0"/>
              <a:t>Student Feedback</a:t>
            </a:r>
          </a:p>
        </p:txBody>
      </p:sp>
      <p:sp>
        <p:nvSpPr>
          <p:cNvPr id="6" name="Content Placeholder 5"/>
          <p:cNvSpPr>
            <a:spLocks noGrp="1"/>
          </p:cNvSpPr>
          <p:nvPr>
            <p:ph idx="1"/>
          </p:nvPr>
        </p:nvSpPr>
        <p:spPr>
          <a:xfrm>
            <a:off x="228600" y="1600200"/>
            <a:ext cx="8458200" cy="3051809"/>
          </a:xfrm>
        </p:spPr>
        <p:txBody>
          <a:bodyPr>
            <a:normAutofit/>
          </a:bodyPr>
          <a:lstStyle/>
          <a:p>
            <a:pPr>
              <a:defRPr/>
            </a:pPr>
            <a:r>
              <a:rPr lang="en-US" sz="2400" dirty="0" smtClean="0">
                <a:solidFill>
                  <a:schemeClr val="bg2">
                    <a:lumMod val="25000"/>
                  </a:schemeClr>
                </a:solidFill>
              </a:rPr>
              <a:t>“I feel like I still have a chance now; when I came in I wanted to throw my report card away.”</a:t>
            </a:r>
          </a:p>
          <a:p>
            <a:pPr>
              <a:defRPr/>
            </a:pPr>
            <a:endParaRPr lang="en-US" sz="2400" dirty="0" smtClean="0">
              <a:solidFill>
                <a:schemeClr val="bg2">
                  <a:lumMod val="25000"/>
                </a:schemeClr>
              </a:solidFill>
            </a:endParaRPr>
          </a:p>
          <a:p>
            <a:pPr>
              <a:defRPr/>
            </a:pPr>
            <a:r>
              <a:rPr lang="en-US" sz="2400" dirty="0" smtClean="0">
                <a:solidFill>
                  <a:schemeClr val="accent1"/>
                </a:solidFill>
              </a:rPr>
              <a:t>“I didn’t know the word ‘advocate’ before I met that lady, but I will speak up for myself now.”</a:t>
            </a:r>
          </a:p>
        </p:txBody>
      </p:sp>
      <p:pic>
        <p:nvPicPr>
          <p:cNvPr id="8" name="Picture 4" descr="c:\Users\laptop\Documents\TDHS 1\Regional Manager\Photos\Wendy RC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800600" y="3429000"/>
            <a:ext cx="4038600" cy="26003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9" name="Content Placeholder 5"/>
          <p:cNvSpPr txBox="1">
            <a:spLocks/>
          </p:cNvSpPr>
          <p:nvPr/>
        </p:nvSpPr>
        <p:spPr>
          <a:xfrm>
            <a:off x="228600" y="4038600"/>
            <a:ext cx="3200400" cy="194500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sz="2400" dirty="0" smtClean="0">
                <a:solidFill>
                  <a:srgbClr val="EEECE1">
                    <a:lumMod val="25000"/>
                  </a:srgbClr>
                </a:solidFill>
              </a:rPr>
              <a:t>“Somebody actually cares about me. I hope I get to talk to him again next time.”</a:t>
            </a:r>
          </a:p>
        </p:txBody>
      </p:sp>
    </p:spTree>
    <p:extLst>
      <p:ext uri="{BB962C8B-B14F-4D97-AF65-F5344CB8AC3E}">
        <p14:creationId xmlns:p14="http://schemas.microsoft.com/office/powerpoint/2010/main" val="2777861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ABC’s of Secondary School Success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61091504"/>
              </p:ext>
            </p:extLst>
          </p:nvPr>
        </p:nvGraphicFramePr>
        <p:xfrm>
          <a:off x="457200" y="1828800"/>
          <a:ext cx="8229600" cy="4023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sz="2000" dirty="0" smtClean="0"/>
                        <a:t>Early</a:t>
                      </a:r>
                      <a:r>
                        <a:rPr lang="en-US" sz="2000" baseline="0" dirty="0" smtClean="0"/>
                        <a:t> Indicator</a:t>
                      </a:r>
                      <a:endParaRPr lang="en-US" sz="2000" dirty="0"/>
                    </a:p>
                  </a:txBody>
                  <a:tcPr anchor="ctr"/>
                </a:tc>
                <a:tc>
                  <a:txBody>
                    <a:bodyPr/>
                    <a:lstStyle/>
                    <a:p>
                      <a:pPr algn="ctr"/>
                      <a:r>
                        <a:rPr lang="en-US" sz="2000" dirty="0" smtClean="0"/>
                        <a:t>On Path to </a:t>
                      </a:r>
                    </a:p>
                    <a:p>
                      <a:pPr algn="ctr"/>
                      <a:r>
                        <a:rPr lang="en-US" sz="2000" dirty="0" smtClean="0"/>
                        <a:t>Dropping Out</a:t>
                      </a:r>
                      <a:endParaRPr lang="en-US" sz="2000" dirty="0"/>
                    </a:p>
                  </a:txBody>
                  <a:tcPr anchor="ctr"/>
                </a:tc>
                <a:tc>
                  <a:txBody>
                    <a:bodyPr/>
                    <a:lstStyle/>
                    <a:p>
                      <a:pPr algn="ctr"/>
                      <a:r>
                        <a:rPr lang="en-US" sz="2000" dirty="0" smtClean="0"/>
                        <a:t>On Path to </a:t>
                      </a:r>
                    </a:p>
                    <a:p>
                      <a:pPr algn="ctr"/>
                      <a:r>
                        <a:rPr lang="en-US" sz="2000" dirty="0" smtClean="0"/>
                        <a:t>College Ready</a:t>
                      </a:r>
                      <a:endParaRPr lang="en-US" sz="2000" dirty="0"/>
                    </a:p>
                  </a:txBody>
                  <a:tcPr anchor="ctr"/>
                </a:tc>
              </a:tr>
              <a:tr h="370840">
                <a:tc>
                  <a:txBody>
                    <a:bodyPr/>
                    <a:lstStyle/>
                    <a:p>
                      <a:pPr algn="ctr"/>
                      <a:r>
                        <a:rPr lang="en-US" sz="2000" dirty="0" smtClean="0"/>
                        <a:t>Attendance</a:t>
                      </a:r>
                      <a:endParaRPr lang="en-US" sz="2000" dirty="0"/>
                    </a:p>
                  </a:txBody>
                  <a:tcPr anchor="ctr"/>
                </a:tc>
                <a:tc>
                  <a:txBody>
                    <a:bodyPr/>
                    <a:lstStyle/>
                    <a:p>
                      <a:pPr algn="ctr"/>
                      <a:r>
                        <a:rPr lang="en-US" sz="2000" dirty="0" smtClean="0"/>
                        <a:t>Miss 20 or more days</a:t>
                      </a:r>
                      <a:r>
                        <a:rPr lang="en-US" sz="2000" baseline="0" dirty="0" smtClean="0"/>
                        <a:t>- 10%</a:t>
                      </a:r>
                      <a:endParaRPr lang="en-US" sz="2000" dirty="0"/>
                    </a:p>
                  </a:txBody>
                  <a:tcPr anchor="ctr"/>
                </a:tc>
                <a:tc>
                  <a:txBody>
                    <a:bodyPr/>
                    <a:lstStyle/>
                    <a:p>
                      <a:pPr algn="ctr"/>
                      <a:r>
                        <a:rPr lang="en-US" sz="2000" dirty="0" smtClean="0"/>
                        <a:t>Miss 5 or Fewer</a:t>
                      </a:r>
                      <a:endParaRPr lang="en-US" sz="2000" dirty="0"/>
                    </a:p>
                  </a:txBody>
                  <a:tcPr anchor="ctr"/>
                </a:tc>
              </a:tr>
              <a:tr h="370840">
                <a:tc>
                  <a:txBody>
                    <a:bodyPr/>
                    <a:lstStyle/>
                    <a:p>
                      <a:pPr algn="ctr"/>
                      <a:r>
                        <a:rPr lang="en-US" sz="2000" dirty="0" smtClean="0"/>
                        <a:t>Behavior</a:t>
                      </a:r>
                      <a:endParaRPr lang="en-US" sz="2000" dirty="0"/>
                    </a:p>
                  </a:txBody>
                  <a:tcPr anchor="ctr"/>
                </a:tc>
                <a:tc>
                  <a:txBody>
                    <a:bodyPr/>
                    <a:lstStyle/>
                    <a:p>
                      <a:pPr algn="ctr"/>
                      <a:r>
                        <a:rPr lang="en-US" sz="2000" dirty="0" smtClean="0"/>
                        <a:t>Multiple</a:t>
                      </a:r>
                      <a:r>
                        <a:rPr lang="en-US" sz="2000" baseline="0" dirty="0" smtClean="0"/>
                        <a:t> Suspensions</a:t>
                      </a:r>
                    </a:p>
                    <a:p>
                      <a:pPr algn="ctr"/>
                      <a:r>
                        <a:rPr lang="en-US" sz="2000" baseline="0" dirty="0" smtClean="0"/>
                        <a:t>Sustained Mild Misbehavior</a:t>
                      </a:r>
                      <a:endParaRPr lang="en-US" sz="2000" dirty="0"/>
                    </a:p>
                  </a:txBody>
                  <a:tcPr anchor="ctr"/>
                </a:tc>
                <a:tc>
                  <a:txBody>
                    <a:bodyPr/>
                    <a:lstStyle/>
                    <a:p>
                      <a:pPr algn="ctr"/>
                      <a:r>
                        <a:rPr lang="en-US" sz="2000" dirty="0" smtClean="0"/>
                        <a:t>Have Self-Management, Regulation, and Advocacy Skills</a:t>
                      </a:r>
                    </a:p>
                    <a:p>
                      <a:pPr algn="ctr"/>
                      <a:r>
                        <a:rPr lang="en-US" sz="2000" dirty="0" smtClean="0"/>
                        <a:t>High on Hope</a:t>
                      </a:r>
                      <a:endParaRPr lang="en-US" sz="2000" dirty="0"/>
                    </a:p>
                  </a:txBody>
                  <a:tcPr anchor="ctr"/>
                </a:tc>
              </a:tr>
              <a:tr h="370840">
                <a:tc>
                  <a:txBody>
                    <a:bodyPr/>
                    <a:lstStyle/>
                    <a:p>
                      <a:pPr algn="ctr"/>
                      <a:r>
                        <a:rPr lang="en-US" sz="2000" dirty="0" smtClean="0"/>
                        <a:t>Course Performance</a:t>
                      </a:r>
                      <a:endParaRPr lang="en-US" sz="2000" dirty="0"/>
                    </a:p>
                  </a:txBody>
                  <a:tcPr anchor="ctr"/>
                </a:tc>
                <a:tc>
                  <a:txBody>
                    <a:bodyPr/>
                    <a:lstStyle/>
                    <a:p>
                      <a:pPr algn="ctr"/>
                      <a:r>
                        <a:rPr lang="en-US" sz="2000" dirty="0" smtClean="0"/>
                        <a:t>F’s and D’s</a:t>
                      </a:r>
                    </a:p>
                    <a:p>
                      <a:pPr algn="ctr"/>
                      <a:r>
                        <a:rPr lang="en-US" sz="2000" dirty="0" smtClean="0"/>
                        <a:t>(Failure often driven by not completing/turning in assignments)</a:t>
                      </a:r>
                      <a:endParaRPr lang="en-US" sz="2000" dirty="0"/>
                    </a:p>
                  </a:txBody>
                  <a:tcPr anchor="ctr"/>
                </a:tc>
                <a:tc>
                  <a:txBody>
                    <a:bodyPr/>
                    <a:lstStyle/>
                    <a:p>
                      <a:pPr algn="ctr"/>
                      <a:r>
                        <a:rPr lang="en-US" sz="2000" dirty="0" smtClean="0"/>
                        <a:t>B</a:t>
                      </a:r>
                      <a:r>
                        <a:rPr lang="en-US" sz="2000" baseline="0" dirty="0" smtClean="0"/>
                        <a:t> average</a:t>
                      </a:r>
                      <a:endParaRPr lang="en-US" sz="2000" dirty="0"/>
                    </a:p>
                  </a:txBody>
                  <a:tcPr anchor="ctr"/>
                </a:tc>
              </a:tr>
            </a:tbl>
          </a:graphicData>
        </a:graphic>
      </p:graphicFrame>
    </p:spTree>
    <p:extLst>
      <p:ext uri="{BB962C8B-B14F-4D97-AF65-F5344CB8AC3E}">
        <p14:creationId xmlns:p14="http://schemas.microsoft.com/office/powerpoint/2010/main" val="26294913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dirty="0" smtClean="0"/>
              <a:t>Our Design Brief </a:t>
            </a:r>
            <a:endParaRPr lang="en-US" dirty="0"/>
          </a:p>
        </p:txBody>
      </p:sp>
      <p:sp>
        <p:nvSpPr>
          <p:cNvPr id="3" name="Content Placeholder 2"/>
          <p:cNvSpPr>
            <a:spLocks noGrp="1"/>
          </p:cNvSpPr>
          <p:nvPr>
            <p:ph idx="1"/>
          </p:nvPr>
        </p:nvSpPr>
        <p:spPr>
          <a:xfrm>
            <a:off x="457200" y="1828800"/>
            <a:ext cx="8229600" cy="4525963"/>
          </a:xfrm>
        </p:spPr>
        <p:txBody>
          <a:bodyPr>
            <a:normAutofit/>
          </a:bodyPr>
          <a:lstStyle/>
          <a:p>
            <a:pPr marL="0" indent="0" algn="ctr">
              <a:buNone/>
            </a:pPr>
            <a:r>
              <a:rPr lang="en-US" sz="2800" dirty="0" smtClean="0"/>
              <a:t>Pool our insights, knowledge and experiences to understand what school structures, strategies and </a:t>
            </a:r>
            <a:br>
              <a:rPr lang="en-US" sz="2800" dirty="0" smtClean="0"/>
            </a:br>
            <a:r>
              <a:rPr lang="en-US" sz="2800" dirty="0" smtClean="0"/>
              <a:t>adult efforts can create the conditions needed </a:t>
            </a:r>
            <a:br>
              <a:rPr lang="en-US" sz="2800" dirty="0" smtClean="0"/>
            </a:br>
            <a:r>
              <a:rPr lang="en-US" sz="2800" dirty="0" smtClean="0"/>
              <a:t>to develop productive persistence, hope, engagement, and well-being among adolescents </a:t>
            </a:r>
            <a:br>
              <a:rPr lang="en-US" sz="2800" dirty="0" smtClean="0"/>
            </a:br>
            <a:r>
              <a:rPr lang="en-US" sz="2800" dirty="0" smtClean="0"/>
              <a:t>who live in high-poverty environments </a:t>
            </a:r>
            <a:br>
              <a:rPr lang="en-US" sz="2800" dirty="0" smtClean="0"/>
            </a:br>
            <a:r>
              <a:rPr lang="en-US" sz="2800" dirty="0" smtClean="0"/>
              <a:t>and how this can be translated into </a:t>
            </a:r>
            <a:br>
              <a:rPr lang="en-US" sz="2800" dirty="0" smtClean="0"/>
            </a:br>
            <a:r>
              <a:rPr lang="en-US" sz="2800" dirty="0" smtClean="0"/>
              <a:t>better attendance, better behavior and effort, </a:t>
            </a:r>
            <a:br>
              <a:rPr lang="en-US" sz="2800" dirty="0" smtClean="0"/>
            </a:br>
            <a:r>
              <a:rPr lang="en-US" sz="2800" dirty="0" smtClean="0"/>
              <a:t>and better grades.</a:t>
            </a:r>
            <a:endParaRPr lang="en-US" sz="2800" dirty="0"/>
          </a:p>
        </p:txBody>
      </p:sp>
    </p:spTree>
    <p:extLst>
      <p:ext uri="{BB962C8B-B14F-4D97-AF65-F5344CB8AC3E}">
        <p14:creationId xmlns:p14="http://schemas.microsoft.com/office/powerpoint/2010/main" val="3562085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What Student Strengths </a:t>
            </a:r>
            <a:br>
              <a:rPr lang="en-US" dirty="0" smtClean="0"/>
            </a:br>
            <a:r>
              <a:rPr lang="en-US" dirty="0" smtClean="0"/>
              <a:t>Can we Build Upon?</a:t>
            </a:r>
            <a:endParaRPr lang="en-US" dirty="0"/>
          </a:p>
        </p:txBody>
      </p:sp>
      <p:sp>
        <p:nvSpPr>
          <p:cNvPr id="5" name="Content Placeholder 4"/>
          <p:cNvSpPr>
            <a:spLocks noGrp="1"/>
          </p:cNvSpPr>
          <p:nvPr>
            <p:ph idx="1"/>
          </p:nvPr>
        </p:nvSpPr>
        <p:spPr/>
        <p:txBody>
          <a:bodyPr anchor="ctr">
            <a:normAutofit/>
          </a:bodyPr>
          <a:lstStyle/>
          <a:p>
            <a:pPr marL="0" indent="0" algn="ctr">
              <a:buNone/>
            </a:pPr>
            <a:r>
              <a:rPr lang="en-US" sz="4400" dirty="0" smtClean="0"/>
              <a:t>Take a minute to brainstorm with your </a:t>
            </a:r>
            <a:r>
              <a:rPr lang="en-US" sz="4400" dirty="0" smtClean="0"/>
              <a:t>table.</a:t>
            </a:r>
            <a:endParaRPr lang="en-US" sz="4400" dirty="0"/>
          </a:p>
        </p:txBody>
      </p:sp>
    </p:spTree>
    <p:extLst>
      <p:ext uri="{BB962C8B-B14F-4D97-AF65-F5344CB8AC3E}">
        <p14:creationId xmlns:p14="http://schemas.microsoft.com/office/powerpoint/2010/main" val="26802979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Away Challenge</a:t>
            </a:r>
            <a:endParaRPr lang="en-US" dirty="0"/>
          </a:p>
        </p:txBody>
      </p:sp>
      <p:sp>
        <p:nvSpPr>
          <p:cNvPr id="3" name="Content Placeholder 2"/>
          <p:cNvSpPr>
            <a:spLocks noGrp="1"/>
          </p:cNvSpPr>
          <p:nvPr>
            <p:ph idx="1"/>
          </p:nvPr>
        </p:nvSpPr>
        <p:spPr/>
        <p:txBody>
          <a:bodyPr/>
          <a:lstStyle/>
          <a:p>
            <a:pPr marL="0" indent="0">
              <a:buNone/>
            </a:pPr>
            <a:r>
              <a:rPr lang="en-US" dirty="0" smtClean="0"/>
              <a:t>Use the three tiered grid and its questions about need, capacity, and effectiveness to evaluate and improve the multi-tiered student support system in your </a:t>
            </a:r>
            <a:r>
              <a:rPr lang="en-US" dirty="0" smtClean="0"/>
              <a:t>school/district.</a:t>
            </a:r>
            <a:endParaRPr lang="en-US" dirty="0"/>
          </a:p>
        </p:txBody>
      </p:sp>
    </p:spTree>
    <p:extLst>
      <p:ext uri="{BB962C8B-B14F-4D97-AF65-F5344CB8AC3E}">
        <p14:creationId xmlns:p14="http://schemas.microsoft.com/office/powerpoint/2010/main" val="7989820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 </a:t>
            </a:r>
            <a:endParaRPr lang="en-US" dirty="0"/>
          </a:p>
        </p:txBody>
      </p:sp>
      <p:sp>
        <p:nvSpPr>
          <p:cNvPr id="3" name="Content Placeholder 2"/>
          <p:cNvSpPr>
            <a:spLocks noGrp="1"/>
          </p:cNvSpPr>
          <p:nvPr>
            <p:ph idx="1"/>
          </p:nvPr>
        </p:nvSpPr>
        <p:spPr/>
        <p:txBody>
          <a:bodyPr/>
          <a:lstStyle/>
          <a:p>
            <a:pPr marL="0" indent="0">
              <a:buNone/>
            </a:pPr>
            <a:r>
              <a:rPr lang="en-US" dirty="0" smtClean="0"/>
              <a:t>Visit the Everyone Graduates Center at </a:t>
            </a:r>
            <a:r>
              <a:rPr lang="en-US" dirty="0" smtClean="0">
                <a:hlinkClick r:id="rId2"/>
              </a:rPr>
              <a:t>www.every1graduates.org</a:t>
            </a:r>
            <a:r>
              <a:rPr lang="en-US" dirty="0" smtClean="0"/>
              <a:t> </a:t>
            </a:r>
          </a:p>
          <a:p>
            <a:pPr marL="0" indent="0">
              <a:buNone/>
            </a:pPr>
            <a:endParaRPr lang="en-US" dirty="0"/>
          </a:p>
          <a:p>
            <a:pPr marL="0" indent="0">
              <a:buNone/>
            </a:pPr>
            <a:r>
              <a:rPr lang="en-US" dirty="0" smtClean="0"/>
              <a:t>For this and additional PowerPoints presented during Middle School Matters, please visit</a:t>
            </a:r>
          </a:p>
          <a:p>
            <a:pPr marL="0" indent="0">
              <a:buNone/>
            </a:pPr>
            <a:r>
              <a:rPr lang="en-US" dirty="0" smtClean="0">
                <a:hlinkClick r:id="rId3"/>
              </a:rPr>
              <a:t>www.every1graduates.org/bushinstitute2014</a:t>
            </a:r>
            <a:r>
              <a:rPr lang="en-US" dirty="0" smtClean="0"/>
              <a:t> </a:t>
            </a:r>
            <a:endParaRPr lang="en-US" dirty="0"/>
          </a:p>
        </p:txBody>
      </p:sp>
    </p:spTree>
    <p:extLst>
      <p:ext uri="{BB962C8B-B14F-4D97-AF65-F5344CB8AC3E}">
        <p14:creationId xmlns:p14="http://schemas.microsoft.com/office/powerpoint/2010/main" val="1341146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 Need Multi-Tiered Student Support Systems </a:t>
            </a:r>
            <a:endParaRPr lang="en-US" dirty="0"/>
          </a:p>
        </p:txBody>
      </p:sp>
      <p:sp>
        <p:nvSpPr>
          <p:cNvPr id="3" name="Content Placeholder 2"/>
          <p:cNvSpPr>
            <a:spLocks noGrp="1"/>
          </p:cNvSpPr>
          <p:nvPr>
            <p:ph idx="1"/>
          </p:nvPr>
        </p:nvSpPr>
        <p:spPr/>
        <p:txBody>
          <a:bodyPr>
            <a:normAutofit fontScale="92500"/>
          </a:bodyPr>
          <a:lstStyle/>
          <a:p>
            <a:pPr>
              <a:buFont typeface="Arial" charset="0"/>
              <a:buChar char="•"/>
            </a:pPr>
            <a:r>
              <a:rPr lang="en-US" dirty="0" smtClean="0"/>
              <a:t>Effective interventions are essential, but we can not intervene our way to a stronger </a:t>
            </a:r>
            <a:r>
              <a:rPr lang="en-US" dirty="0" smtClean="0"/>
              <a:t>system.</a:t>
            </a:r>
            <a:endParaRPr lang="en-US" dirty="0" smtClean="0"/>
          </a:p>
          <a:p>
            <a:pPr>
              <a:buFont typeface="Arial" charset="0"/>
              <a:buChar char="•"/>
            </a:pPr>
            <a:r>
              <a:rPr lang="en-US" dirty="0" smtClean="0"/>
              <a:t>Once a student has an off-track </a:t>
            </a:r>
            <a:r>
              <a:rPr lang="en-US" dirty="0" smtClean="0"/>
              <a:t>indicator—you </a:t>
            </a:r>
            <a:r>
              <a:rPr lang="en-US" dirty="0" smtClean="0"/>
              <a:t>either need to solve a problem or change a behavior. </a:t>
            </a:r>
            <a:r>
              <a:rPr lang="en-US" dirty="0" smtClean="0"/>
              <a:t>This </a:t>
            </a:r>
            <a:r>
              <a:rPr lang="en-US" dirty="0" smtClean="0"/>
              <a:t>requires a strong relationship between an adult and the </a:t>
            </a:r>
            <a:r>
              <a:rPr lang="en-US" dirty="0" smtClean="0"/>
              <a:t>student.</a:t>
            </a:r>
            <a:endParaRPr lang="en-US" dirty="0" smtClean="0"/>
          </a:p>
          <a:p>
            <a:pPr>
              <a:buFont typeface="Arial" charset="0"/>
              <a:buChar char="•"/>
            </a:pPr>
            <a:r>
              <a:rPr lang="en-US" dirty="0" smtClean="0"/>
              <a:t>If there are more students in need than adults to form strong </a:t>
            </a:r>
            <a:r>
              <a:rPr lang="en-US" dirty="0" smtClean="0"/>
              <a:t>relationships, </a:t>
            </a:r>
            <a:r>
              <a:rPr lang="en-US" dirty="0" smtClean="0"/>
              <a:t>you are in </a:t>
            </a:r>
            <a:r>
              <a:rPr lang="en-US" dirty="0" smtClean="0"/>
              <a:t>trouble.</a:t>
            </a:r>
            <a:endParaRPr lang="en-US" dirty="0"/>
          </a:p>
        </p:txBody>
      </p:sp>
    </p:spTree>
    <p:extLst>
      <p:ext uri="{BB962C8B-B14F-4D97-AF65-F5344CB8AC3E}">
        <p14:creationId xmlns:p14="http://schemas.microsoft.com/office/powerpoint/2010/main" val="961269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13" y="1524000"/>
            <a:ext cx="7772400" cy="2873375"/>
          </a:xfrm>
        </p:spPr>
        <p:txBody>
          <a:bodyPr>
            <a:normAutofit/>
          </a:bodyPr>
          <a:lstStyle/>
          <a:p>
            <a:r>
              <a:rPr lang="en-US" sz="3200" b="0" dirty="0" smtClean="0"/>
              <a:t/>
            </a:r>
            <a:br>
              <a:rPr lang="en-US" sz="3200" b="0" dirty="0" smtClean="0"/>
            </a:br>
            <a:r>
              <a:rPr lang="en-US" sz="3200" b="0" dirty="0" smtClean="0"/>
              <a:t>What </a:t>
            </a:r>
            <a:r>
              <a:rPr lang="en-US" sz="3200" b="0" dirty="0"/>
              <a:t>do We Know About </a:t>
            </a:r>
            <a:br>
              <a:rPr lang="en-US" sz="3200" b="0" dirty="0"/>
            </a:br>
            <a:r>
              <a:rPr lang="en-US" sz="3200" b="0" dirty="0"/>
              <a:t>Multi-Tiered Student Support Systems</a:t>
            </a:r>
          </a:p>
        </p:txBody>
      </p:sp>
    </p:spTree>
    <p:extLst>
      <p:ext uri="{BB962C8B-B14F-4D97-AF65-F5344CB8AC3E}">
        <p14:creationId xmlns:p14="http://schemas.microsoft.com/office/powerpoint/2010/main" val="3727385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sz="3600" dirty="0" smtClean="0"/>
              <a:t>Effective Student Support Systems Combine:  </a:t>
            </a:r>
            <a:endParaRPr lang="en-US" sz="3600" dirty="0"/>
          </a:p>
        </p:txBody>
      </p:sp>
      <p:sp>
        <p:nvSpPr>
          <p:cNvPr id="83971" name="Content Placeholder 2"/>
          <p:cNvSpPr>
            <a:spLocks noGrp="1"/>
          </p:cNvSpPr>
          <p:nvPr>
            <p:ph idx="1"/>
          </p:nvPr>
        </p:nvSpPr>
        <p:spPr>
          <a:xfrm>
            <a:off x="457200" y="1828800"/>
            <a:ext cx="8229600" cy="4297363"/>
          </a:xfrm>
        </p:spPr>
        <p:txBody>
          <a:bodyPr>
            <a:normAutofit lnSpcReduction="10000"/>
          </a:bodyPr>
          <a:lstStyle/>
          <a:p>
            <a:pPr eaLnBrk="1" hangingPunct="1"/>
            <a:r>
              <a:rPr lang="en-US" altLang="en-US" sz="2800" dirty="0" smtClean="0"/>
              <a:t>Ready access, at the classroom level, to on- and off-track indicators (the ABCs);</a:t>
            </a:r>
          </a:p>
          <a:p>
            <a:pPr eaLnBrk="1" hangingPunct="1"/>
            <a:endParaRPr lang="en-US" altLang="en-US" sz="2800" dirty="0" smtClean="0"/>
          </a:p>
          <a:p>
            <a:pPr eaLnBrk="1" hangingPunct="1"/>
            <a:r>
              <a:rPr lang="en-US" altLang="en-US" sz="2800" dirty="0" smtClean="0"/>
              <a:t>Regular time to analyze the data, pool adult knowledge about students, and leverage existing adult-teacher relationships; and</a:t>
            </a:r>
          </a:p>
          <a:p>
            <a:pPr eaLnBrk="1" hangingPunct="1"/>
            <a:endParaRPr lang="en-US" altLang="en-US" sz="2800" dirty="0" smtClean="0"/>
          </a:p>
          <a:p>
            <a:pPr eaLnBrk="1" hangingPunct="1"/>
            <a:r>
              <a:rPr lang="en-US" altLang="en-US" sz="2800" dirty="0" smtClean="0"/>
              <a:t>An organized response system that can act upon early warning data in both a systematic and tailored manner</a:t>
            </a:r>
            <a:r>
              <a:rPr lang="en-US" altLang="en-US" sz="2400" dirty="0" smtClean="0"/>
              <a:t>.</a:t>
            </a:r>
          </a:p>
          <a:p>
            <a:pPr eaLnBrk="1" hangingPunct="1"/>
            <a:endParaRPr lang="en-US" altLang="en-US" dirty="0" smtClean="0"/>
          </a:p>
        </p:txBody>
      </p:sp>
    </p:spTree>
    <p:extLst>
      <p:ext uri="{BB962C8B-B14F-4D97-AF65-F5344CB8AC3E}">
        <p14:creationId xmlns:p14="http://schemas.microsoft.com/office/powerpoint/2010/main" val="823828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Effective Student Support Systems Combine:</a:t>
            </a:r>
            <a:endParaRPr lang="en-US" sz="3600" dirty="0"/>
          </a:p>
        </p:txBody>
      </p:sp>
      <p:sp>
        <p:nvSpPr>
          <p:cNvPr id="3" name="Content Placeholder 2"/>
          <p:cNvSpPr>
            <a:spLocks noGrp="1"/>
          </p:cNvSpPr>
          <p:nvPr>
            <p:ph idx="1"/>
          </p:nvPr>
        </p:nvSpPr>
        <p:spPr>
          <a:xfrm>
            <a:off x="457200" y="1646237"/>
            <a:ext cx="8229600" cy="4525963"/>
          </a:xfrm>
        </p:spPr>
        <p:txBody>
          <a:bodyPr>
            <a:normAutofit/>
          </a:bodyPr>
          <a:lstStyle/>
          <a:p>
            <a:r>
              <a:rPr lang="en-US" sz="2800" b="1" dirty="0" smtClean="0"/>
              <a:t>Tier 1 </a:t>
            </a:r>
            <a:r>
              <a:rPr lang="en-US" sz="2800" dirty="0" smtClean="0"/>
              <a:t>- evidence-based whole </a:t>
            </a:r>
            <a:r>
              <a:rPr lang="en-US" sz="2800" dirty="0"/>
              <a:t>school/classroom </a:t>
            </a:r>
            <a:r>
              <a:rPr lang="en-US" sz="2800" dirty="0" smtClean="0"/>
              <a:t>prevention for the ABCs (attendance, behavior and effort, course performance) </a:t>
            </a:r>
          </a:p>
          <a:p>
            <a:endParaRPr lang="en-US" sz="2800" dirty="0"/>
          </a:p>
          <a:p>
            <a:r>
              <a:rPr lang="en-US" sz="2800" b="1" dirty="0" smtClean="0"/>
              <a:t>Tier 2 </a:t>
            </a:r>
            <a:r>
              <a:rPr lang="en-US" sz="2800" dirty="0" smtClean="0"/>
              <a:t>- targeted problem-solving </a:t>
            </a:r>
            <a:r>
              <a:rPr lang="en-US" sz="2800" dirty="0"/>
              <a:t>and moderate intensity supports when prevention does not </a:t>
            </a:r>
            <a:r>
              <a:rPr lang="en-US" sz="2800" dirty="0" smtClean="0"/>
              <a:t>work</a:t>
            </a:r>
            <a:br>
              <a:rPr lang="en-US" sz="2800" dirty="0" smtClean="0"/>
            </a:br>
            <a:endParaRPr lang="en-US" sz="2800" dirty="0" smtClean="0"/>
          </a:p>
          <a:p>
            <a:r>
              <a:rPr lang="en-US" sz="2800" b="1" dirty="0" smtClean="0"/>
              <a:t>Tier 3 </a:t>
            </a:r>
            <a:r>
              <a:rPr lang="en-US" sz="2800" dirty="0" smtClean="0"/>
              <a:t>- case </a:t>
            </a:r>
            <a:r>
              <a:rPr lang="en-US" sz="2800" dirty="0"/>
              <a:t>managed </a:t>
            </a:r>
            <a:r>
              <a:rPr lang="en-US" sz="2800" dirty="0" smtClean="0"/>
              <a:t>high-intensity </a:t>
            </a:r>
            <a:r>
              <a:rPr lang="en-US" sz="2800" dirty="0"/>
              <a:t>supports for the neediest </a:t>
            </a:r>
            <a:r>
              <a:rPr lang="en-US" sz="2800" dirty="0" smtClean="0"/>
              <a:t>students</a:t>
            </a:r>
            <a:endParaRPr lang="en-US" sz="2800" dirty="0"/>
          </a:p>
          <a:p>
            <a:endParaRPr lang="en-US" sz="2800" dirty="0"/>
          </a:p>
        </p:txBody>
      </p:sp>
    </p:spTree>
    <p:extLst>
      <p:ext uri="{BB962C8B-B14F-4D97-AF65-F5344CB8AC3E}">
        <p14:creationId xmlns:p14="http://schemas.microsoft.com/office/powerpoint/2010/main" val="2550194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a:bodyPr>
          <a:lstStyle/>
          <a:p>
            <a:pPr eaLnBrk="1" hangingPunct="1"/>
            <a:r>
              <a:rPr lang="en-US" sz="3200" b="1" dirty="0" smtClean="0"/>
              <a:t>Multi-Tiered Student Support System</a:t>
            </a:r>
          </a:p>
        </p:txBody>
      </p:sp>
      <p:sp>
        <p:nvSpPr>
          <p:cNvPr id="46083" name="Oval 8"/>
          <p:cNvSpPr>
            <a:spLocks noChangeArrowheads="1"/>
          </p:cNvSpPr>
          <p:nvPr/>
        </p:nvSpPr>
        <p:spPr bwMode="auto">
          <a:xfrm>
            <a:off x="1903417" y="1017588"/>
            <a:ext cx="6734175" cy="4816475"/>
          </a:xfrm>
          <a:prstGeom prst="ellipse">
            <a:avLst/>
          </a:prstGeom>
          <a:solidFill>
            <a:srgbClr val="DDDDDD"/>
          </a:solidFill>
          <a:ln w="19050">
            <a:solidFill>
              <a:srgbClr val="000000"/>
            </a:solidFill>
            <a:round/>
            <a:headEnd/>
            <a:tailEnd/>
          </a:ln>
        </p:spPr>
        <p:txBody>
          <a:bodyPr/>
          <a:lstStyle/>
          <a:p>
            <a:endParaRPr lang="en-US" dirty="0">
              <a:solidFill>
                <a:prstClr val="black"/>
              </a:solidFill>
              <a:latin typeface="Gill Sans MT" pitchFamily="34" charset="0"/>
            </a:endParaRPr>
          </a:p>
        </p:txBody>
      </p:sp>
      <p:sp>
        <p:nvSpPr>
          <p:cNvPr id="46084" name="Oval 9"/>
          <p:cNvSpPr>
            <a:spLocks noChangeArrowheads="1"/>
          </p:cNvSpPr>
          <p:nvPr/>
        </p:nvSpPr>
        <p:spPr bwMode="auto">
          <a:xfrm>
            <a:off x="2325688" y="1009654"/>
            <a:ext cx="5543550" cy="3167063"/>
          </a:xfrm>
          <a:prstGeom prst="ellipse">
            <a:avLst/>
          </a:prstGeom>
          <a:solidFill>
            <a:srgbClr val="B2B2B2"/>
          </a:solidFill>
          <a:ln w="19050">
            <a:solidFill>
              <a:srgbClr val="000000"/>
            </a:solidFill>
            <a:round/>
            <a:headEnd/>
            <a:tailEnd/>
          </a:ln>
        </p:spPr>
        <p:txBody>
          <a:bodyPr/>
          <a:lstStyle/>
          <a:p>
            <a:endParaRPr lang="en-US" dirty="0">
              <a:solidFill>
                <a:prstClr val="black"/>
              </a:solidFill>
              <a:latin typeface="Gill Sans MT" pitchFamily="34" charset="0"/>
            </a:endParaRPr>
          </a:p>
        </p:txBody>
      </p:sp>
      <p:sp>
        <p:nvSpPr>
          <p:cNvPr id="46085" name="Oval 10"/>
          <p:cNvSpPr>
            <a:spLocks noChangeArrowheads="1"/>
          </p:cNvSpPr>
          <p:nvPr/>
        </p:nvSpPr>
        <p:spPr bwMode="auto">
          <a:xfrm>
            <a:off x="3136900" y="990600"/>
            <a:ext cx="3924300" cy="1503363"/>
          </a:xfrm>
          <a:prstGeom prst="ellipse">
            <a:avLst/>
          </a:prstGeom>
          <a:solidFill>
            <a:srgbClr val="FFFFFF"/>
          </a:solidFill>
          <a:ln w="19050">
            <a:solidFill>
              <a:srgbClr val="000000"/>
            </a:solidFill>
            <a:round/>
            <a:headEnd/>
            <a:tailEnd/>
          </a:ln>
        </p:spPr>
        <p:txBody>
          <a:bodyPr/>
          <a:lstStyle/>
          <a:p>
            <a:endParaRPr lang="en-US" dirty="0">
              <a:solidFill>
                <a:prstClr val="black"/>
              </a:solidFill>
              <a:latin typeface="Gill Sans MT" pitchFamily="34" charset="0"/>
            </a:endParaRPr>
          </a:p>
        </p:txBody>
      </p:sp>
      <p:sp>
        <p:nvSpPr>
          <p:cNvPr id="46086" name="Text Box 11"/>
          <p:cNvSpPr txBox="1">
            <a:spLocks noChangeArrowheads="1"/>
          </p:cNvSpPr>
          <p:nvPr/>
        </p:nvSpPr>
        <p:spPr bwMode="auto">
          <a:xfrm>
            <a:off x="3143252" y="4164016"/>
            <a:ext cx="4906963" cy="1073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300" b="1" dirty="0">
                <a:solidFill>
                  <a:prstClr val="black"/>
                </a:solidFill>
                <a:latin typeface="Gill Sans MT" pitchFamily="34" charset="0"/>
              </a:rPr>
              <a:t>Whole School is Organized and Supported to Enable:</a:t>
            </a:r>
          </a:p>
          <a:p>
            <a:pPr eaLnBrk="1" hangingPunct="1">
              <a:buFont typeface="Symbol" pitchFamily="18" charset="2"/>
              <a:buChar char="·"/>
            </a:pPr>
            <a:r>
              <a:rPr lang="en-US" sz="1300" dirty="0">
                <a:solidFill>
                  <a:prstClr val="black"/>
                </a:solidFill>
                <a:latin typeface="Gill Sans MT" pitchFamily="34" charset="0"/>
              </a:rPr>
              <a:t>Effective instruction (including teacher professional development connected to the early warning indicators)</a:t>
            </a:r>
          </a:p>
          <a:p>
            <a:pPr eaLnBrk="1" hangingPunct="1">
              <a:buFont typeface="Symbol" pitchFamily="18" charset="2"/>
              <a:buChar char="·"/>
            </a:pPr>
            <a:r>
              <a:rPr lang="en-US" sz="1300" dirty="0">
                <a:solidFill>
                  <a:prstClr val="black"/>
                </a:solidFill>
                <a:latin typeface="Gill Sans MT" pitchFamily="34" charset="0"/>
              </a:rPr>
              <a:t>Safe and positive learning climate</a:t>
            </a:r>
          </a:p>
          <a:p>
            <a:pPr eaLnBrk="1" hangingPunct="1">
              <a:buFont typeface="Symbol" pitchFamily="18" charset="2"/>
              <a:buChar char="·"/>
            </a:pPr>
            <a:r>
              <a:rPr lang="en-US" sz="1300" dirty="0">
                <a:solidFill>
                  <a:prstClr val="black"/>
                </a:solidFill>
                <a:latin typeface="Gill Sans MT" pitchFamily="34" charset="0"/>
              </a:rPr>
              <a:t>High student engagement (Attend, Behave, Try Hard)</a:t>
            </a:r>
          </a:p>
          <a:p>
            <a:pPr eaLnBrk="1" hangingPunct="1">
              <a:buFont typeface="Symbol" pitchFamily="18" charset="2"/>
              <a:buChar char="·"/>
            </a:pPr>
            <a:r>
              <a:rPr lang="en-US" sz="1300" dirty="0">
                <a:solidFill>
                  <a:prstClr val="black"/>
                </a:solidFill>
                <a:latin typeface="Gill Sans MT" pitchFamily="34" charset="0"/>
              </a:rPr>
              <a:t>Collective efficacy and all graduate mission among staff </a:t>
            </a:r>
            <a:endParaRPr lang="en-US" sz="1400" dirty="0">
              <a:solidFill>
                <a:prstClr val="black"/>
              </a:solidFill>
              <a:latin typeface="Gill Sans MT" pitchFamily="34" charset="0"/>
            </a:endParaRPr>
          </a:p>
        </p:txBody>
      </p:sp>
      <p:sp>
        <p:nvSpPr>
          <p:cNvPr id="46087" name="Text Box 12"/>
          <p:cNvSpPr txBox="1">
            <a:spLocks noChangeArrowheads="1"/>
          </p:cNvSpPr>
          <p:nvPr/>
        </p:nvSpPr>
        <p:spPr bwMode="auto">
          <a:xfrm>
            <a:off x="3125788" y="2465390"/>
            <a:ext cx="43053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300" b="1" dirty="0">
                <a:solidFill>
                  <a:prstClr val="black"/>
                </a:solidFill>
                <a:latin typeface="Gill Sans MT" pitchFamily="34" charset="0"/>
              </a:rPr>
              <a:t>Extra-Supports Provided: </a:t>
            </a:r>
          </a:p>
          <a:p>
            <a:pPr eaLnBrk="1" hangingPunct="1">
              <a:buFont typeface="Symbol" pitchFamily="18" charset="2"/>
              <a:buChar char="·"/>
            </a:pPr>
            <a:r>
              <a:rPr lang="en-US" sz="1300" dirty="0">
                <a:solidFill>
                  <a:prstClr val="black"/>
                </a:solidFill>
                <a:latin typeface="Gill Sans MT" pitchFamily="34" charset="0"/>
              </a:rPr>
              <a:t>At first sign of student need</a:t>
            </a:r>
          </a:p>
          <a:p>
            <a:pPr eaLnBrk="1" hangingPunct="1">
              <a:buFont typeface="Symbol" pitchFamily="18" charset="2"/>
              <a:buChar char="·"/>
            </a:pPr>
            <a:r>
              <a:rPr lang="en-US" sz="1300" dirty="0">
                <a:solidFill>
                  <a:prstClr val="black"/>
                </a:solidFill>
                <a:latin typeface="Gill Sans MT" pitchFamily="34" charset="0"/>
              </a:rPr>
              <a:t>To all students who need it (no triage) </a:t>
            </a:r>
          </a:p>
          <a:p>
            <a:pPr eaLnBrk="1" hangingPunct="1">
              <a:buFont typeface="Symbol" pitchFamily="18" charset="2"/>
              <a:buChar char="·"/>
            </a:pPr>
            <a:r>
              <a:rPr lang="en-US" sz="1300" dirty="0">
                <a:solidFill>
                  <a:prstClr val="black"/>
                </a:solidFill>
                <a:latin typeface="Gill Sans MT" pitchFamily="34" charset="0"/>
              </a:rPr>
              <a:t>Diagnostic tools insure it’s the right support (e.g. cognitive or socio-emotional)</a:t>
            </a:r>
          </a:p>
          <a:p>
            <a:pPr eaLnBrk="1" hangingPunct="1">
              <a:buFont typeface="Symbol" pitchFamily="18" charset="2"/>
              <a:buChar char="·"/>
            </a:pPr>
            <a:r>
              <a:rPr lang="en-US" sz="1300" dirty="0">
                <a:solidFill>
                  <a:prstClr val="black"/>
                </a:solidFill>
                <a:latin typeface="Gill Sans MT" pitchFamily="34" charset="0"/>
              </a:rPr>
              <a:t>Moderate intensity but if needed continuously available </a:t>
            </a:r>
            <a:endParaRPr lang="en-US" sz="2000" dirty="0">
              <a:solidFill>
                <a:prstClr val="black"/>
              </a:solidFill>
              <a:latin typeface="Gill Sans MT" pitchFamily="34" charset="0"/>
            </a:endParaRPr>
          </a:p>
        </p:txBody>
      </p:sp>
      <p:sp>
        <p:nvSpPr>
          <p:cNvPr id="46088" name="Text Box 13"/>
          <p:cNvSpPr txBox="1">
            <a:spLocks noChangeArrowheads="1"/>
          </p:cNvSpPr>
          <p:nvPr/>
        </p:nvSpPr>
        <p:spPr bwMode="auto">
          <a:xfrm>
            <a:off x="3333753" y="1135063"/>
            <a:ext cx="3641725"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300" b="1" dirty="0">
                <a:solidFill>
                  <a:prstClr val="black"/>
                </a:solidFill>
                <a:latin typeface="Gill Sans MT" pitchFamily="34" charset="0"/>
              </a:rPr>
              <a:t>Intensive One on One Supports:</a:t>
            </a:r>
          </a:p>
          <a:p>
            <a:pPr eaLnBrk="1" hangingPunct="1">
              <a:buFont typeface="Symbol" pitchFamily="18" charset="2"/>
              <a:buChar char="·"/>
            </a:pPr>
            <a:r>
              <a:rPr lang="en-US" sz="1300" dirty="0">
                <a:solidFill>
                  <a:prstClr val="black"/>
                </a:solidFill>
                <a:latin typeface="Gill Sans MT" pitchFamily="34" charset="0"/>
              </a:rPr>
              <a:t>Driven by needs assessment</a:t>
            </a:r>
          </a:p>
          <a:p>
            <a:pPr eaLnBrk="1" hangingPunct="1">
              <a:buFont typeface="Symbol" pitchFamily="18" charset="2"/>
              <a:buChar char="·"/>
            </a:pPr>
            <a:r>
              <a:rPr lang="en-US" sz="1300" dirty="0">
                <a:solidFill>
                  <a:prstClr val="black"/>
                </a:solidFill>
                <a:latin typeface="Gill Sans MT" pitchFamily="34" charset="0"/>
              </a:rPr>
              <a:t>Case managed</a:t>
            </a:r>
          </a:p>
          <a:p>
            <a:pPr eaLnBrk="1" hangingPunct="1">
              <a:buFont typeface="Symbol" pitchFamily="18" charset="2"/>
              <a:buChar char="·"/>
            </a:pPr>
            <a:r>
              <a:rPr lang="en-US" sz="1300" dirty="0">
                <a:solidFill>
                  <a:prstClr val="black"/>
                </a:solidFill>
                <a:latin typeface="Gill Sans MT" pitchFamily="34" charset="0"/>
              </a:rPr>
              <a:t>Professionally provided when whole school and moderate intensity supports are not sufficient</a:t>
            </a:r>
            <a:endParaRPr lang="en-US" sz="2000" dirty="0">
              <a:solidFill>
                <a:prstClr val="black"/>
              </a:solidFill>
              <a:latin typeface="Gill Sans MT" pitchFamily="34" charset="0"/>
            </a:endParaRPr>
          </a:p>
        </p:txBody>
      </p:sp>
      <p:sp>
        <p:nvSpPr>
          <p:cNvPr id="46089" name="AutoShape 14"/>
          <p:cNvSpPr>
            <a:spLocks noChangeArrowheads="1"/>
          </p:cNvSpPr>
          <p:nvPr/>
        </p:nvSpPr>
        <p:spPr bwMode="auto">
          <a:xfrm>
            <a:off x="457200" y="1312866"/>
            <a:ext cx="1016000" cy="3873500"/>
          </a:xfrm>
          <a:prstGeom prst="upArrow">
            <a:avLst>
              <a:gd name="adj1" fmla="val 62500"/>
              <a:gd name="adj2" fmla="val 86081"/>
            </a:avLst>
          </a:prstGeom>
          <a:solidFill>
            <a:srgbClr val="CC0000"/>
          </a:solidFill>
          <a:ln w="9525">
            <a:solidFill>
              <a:schemeClr val="tx1"/>
            </a:solidFill>
            <a:miter lim="800000"/>
            <a:headEnd/>
            <a:tailEnd/>
          </a:ln>
        </p:spPr>
        <p:txBody>
          <a:bodyPr wrap="none" anchor="ctr"/>
          <a:lstStyle/>
          <a:p>
            <a:endParaRPr lang="en-US" dirty="0">
              <a:solidFill>
                <a:prstClr val="black"/>
              </a:solidFill>
              <a:latin typeface="Gill Sans MT" pitchFamily="34" charset="0"/>
            </a:endParaRPr>
          </a:p>
        </p:txBody>
      </p:sp>
      <p:sp>
        <p:nvSpPr>
          <p:cNvPr id="46090" name="Text Box 15"/>
          <p:cNvSpPr txBox="1">
            <a:spLocks noChangeArrowheads="1"/>
          </p:cNvSpPr>
          <p:nvPr/>
        </p:nvSpPr>
        <p:spPr bwMode="auto">
          <a:xfrm rot="-5400000">
            <a:off x="-815179" y="2912548"/>
            <a:ext cx="35274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dirty="0">
                <a:solidFill>
                  <a:prstClr val="white"/>
                </a:solidFill>
                <a:latin typeface="Gill Sans MT" pitchFamily="34" charset="0"/>
              </a:rPr>
              <a:t>Intensity of interventions</a:t>
            </a:r>
          </a:p>
        </p:txBody>
      </p:sp>
    </p:spTree>
    <p:extLst>
      <p:ext uri="{BB962C8B-B14F-4D97-AF65-F5344CB8AC3E}">
        <p14:creationId xmlns:p14="http://schemas.microsoft.com/office/powerpoint/2010/main" val="852117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a Multi-Tiered Student Support System </a:t>
            </a:r>
            <a:endParaRPr lang="en-US" dirty="0"/>
          </a:p>
        </p:txBody>
      </p:sp>
      <p:sp>
        <p:nvSpPr>
          <p:cNvPr id="3" name="Content Placeholder 2"/>
          <p:cNvSpPr>
            <a:spLocks noGrp="1"/>
          </p:cNvSpPr>
          <p:nvPr>
            <p:ph idx="1"/>
          </p:nvPr>
        </p:nvSpPr>
        <p:spPr>
          <a:xfrm>
            <a:off x="457200" y="1722437"/>
            <a:ext cx="8229600" cy="4525963"/>
          </a:xfrm>
        </p:spPr>
        <p:txBody>
          <a:bodyPr>
            <a:normAutofit fontScale="85000" lnSpcReduction="10000"/>
          </a:bodyPr>
          <a:lstStyle/>
          <a:p>
            <a:r>
              <a:rPr lang="en-US" altLang="en-US" dirty="0"/>
              <a:t>Practice intervention </a:t>
            </a:r>
            <a:r>
              <a:rPr lang="en-US" altLang="en-US" dirty="0" smtClean="0"/>
              <a:t>discipline. </a:t>
            </a:r>
            <a:r>
              <a:rPr lang="en-US" altLang="en-US" i="1" dirty="0" smtClean="0">
                <a:solidFill>
                  <a:schemeClr val="accent1"/>
                </a:solidFill>
              </a:rPr>
              <a:t>Do </a:t>
            </a:r>
            <a:r>
              <a:rPr lang="en-US" altLang="en-US" i="1" dirty="0">
                <a:solidFill>
                  <a:schemeClr val="accent1"/>
                </a:solidFill>
              </a:rPr>
              <a:t>not go first to </a:t>
            </a:r>
            <a:r>
              <a:rPr lang="en-US" altLang="en-US" i="1" dirty="0" smtClean="0">
                <a:solidFill>
                  <a:schemeClr val="accent1"/>
                </a:solidFill>
              </a:rPr>
              <a:t>the highest </a:t>
            </a:r>
            <a:r>
              <a:rPr lang="en-US" altLang="en-US" i="1" dirty="0">
                <a:solidFill>
                  <a:schemeClr val="accent1"/>
                </a:solidFill>
              </a:rPr>
              <a:t>intensity </a:t>
            </a:r>
            <a:r>
              <a:rPr lang="en-US" altLang="en-US" i="1" dirty="0" smtClean="0">
                <a:solidFill>
                  <a:schemeClr val="accent1"/>
                </a:solidFill>
              </a:rPr>
              <a:t>intervention</a:t>
            </a:r>
            <a:r>
              <a:rPr lang="en-US" altLang="en-US" dirty="0" smtClean="0">
                <a:solidFill>
                  <a:schemeClr val="accent1"/>
                </a:solidFill>
              </a:rPr>
              <a:t>.</a:t>
            </a:r>
          </a:p>
          <a:p>
            <a:endParaRPr lang="en-US" altLang="en-US" dirty="0">
              <a:solidFill>
                <a:schemeClr val="accent1"/>
              </a:solidFill>
            </a:endParaRPr>
          </a:p>
          <a:p>
            <a:r>
              <a:rPr lang="en-US" altLang="en-US" dirty="0"/>
              <a:t>Use knowledge of your </a:t>
            </a:r>
            <a:r>
              <a:rPr lang="en-US" altLang="en-US" dirty="0" smtClean="0"/>
              <a:t>school and students when choosing interventions (one size does </a:t>
            </a:r>
            <a:r>
              <a:rPr lang="en-US" altLang="en-US" dirty="0"/>
              <a:t>not fit all</a:t>
            </a:r>
            <a:r>
              <a:rPr lang="en-US" altLang="en-US" dirty="0" smtClean="0"/>
              <a:t>).</a:t>
            </a:r>
          </a:p>
          <a:p>
            <a:endParaRPr lang="en-US" altLang="en-US" dirty="0"/>
          </a:p>
          <a:p>
            <a:r>
              <a:rPr lang="en-US" altLang="en-US" dirty="0"/>
              <a:t>Assign adult champion with a relationship with student to make sure </a:t>
            </a:r>
            <a:r>
              <a:rPr lang="en-US" altLang="en-US" dirty="0" smtClean="0"/>
              <a:t>targeted or intensive intervention occurs.</a:t>
            </a:r>
          </a:p>
          <a:p>
            <a:endParaRPr lang="en-US" altLang="en-US" dirty="0"/>
          </a:p>
          <a:p>
            <a:r>
              <a:rPr lang="en-US" altLang="en-US" dirty="0"/>
              <a:t>Track outcomes of interventions on a regular </a:t>
            </a:r>
            <a:r>
              <a:rPr lang="en-US" altLang="en-US" dirty="0" smtClean="0"/>
              <a:t>basis.</a:t>
            </a:r>
            <a:endParaRPr lang="en-US" altLang="en-US" dirty="0"/>
          </a:p>
          <a:p>
            <a:endParaRPr lang="en-US" dirty="0"/>
          </a:p>
        </p:txBody>
      </p:sp>
    </p:spTree>
    <p:extLst>
      <p:ext uri="{BB962C8B-B14F-4D97-AF65-F5344CB8AC3E}">
        <p14:creationId xmlns:p14="http://schemas.microsoft.com/office/powerpoint/2010/main" val="269082398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903</TotalTime>
  <Words>2684</Words>
  <Application>Microsoft Office PowerPoint</Application>
  <PresentationFormat>On-screen Show (4:3)</PresentationFormat>
  <Paragraphs>206</Paragraphs>
  <Slides>33</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Arial</vt:lpstr>
      <vt:lpstr>Calibri</vt:lpstr>
      <vt:lpstr>Gill Sans MT</vt:lpstr>
      <vt:lpstr>Symbol</vt:lpstr>
      <vt:lpstr>Wingdings 2</vt:lpstr>
      <vt:lpstr>1_Office Theme</vt:lpstr>
      <vt:lpstr>2_Office Theme</vt:lpstr>
      <vt:lpstr>PowerPoint Presentation</vt:lpstr>
      <vt:lpstr>Good Early Warning Systems Combine Accurate and Useful Indicators with Effective Multi-Tiered Student Supports </vt:lpstr>
      <vt:lpstr>ABC’s of Secondary School Success</vt:lpstr>
      <vt:lpstr>Why We Need Multi-Tiered Student Support Systems </vt:lpstr>
      <vt:lpstr> What do We Know About  Multi-Tiered Student Support Systems</vt:lpstr>
      <vt:lpstr>Effective Student Support Systems Combine:  </vt:lpstr>
      <vt:lpstr>Effective Student Support Systems Combine:</vt:lpstr>
      <vt:lpstr>Multi-Tiered Student Support System</vt:lpstr>
      <vt:lpstr>Using a Multi-Tiered Student Support System </vt:lpstr>
      <vt:lpstr>Multi-Tiered Student Supports  More Advanced Work</vt:lpstr>
      <vt:lpstr>Whole Group Activity</vt:lpstr>
      <vt:lpstr> Effective  School-wide and targeted  Student Support Actions</vt:lpstr>
      <vt:lpstr>Focus on the ABCs - Attendance</vt:lpstr>
      <vt:lpstr>Focus on ABCs - Attendance</vt:lpstr>
      <vt:lpstr>Some Simple Ideas That Have Worked </vt:lpstr>
      <vt:lpstr>More Simple Ideas That Have Worked </vt:lpstr>
      <vt:lpstr>An Important Mitigation Strategy</vt:lpstr>
      <vt:lpstr>Poor Attendance Often Drives  Course Failure</vt:lpstr>
      <vt:lpstr>Focus on ABCs - Course Performance</vt:lpstr>
      <vt:lpstr>4 Diagnostic Questions About Students Who Are Failing Courses</vt:lpstr>
      <vt:lpstr>Focus on ABCs - Behavior and Effort</vt:lpstr>
      <vt:lpstr>A Deeper Strategy</vt:lpstr>
      <vt:lpstr>Gallup annually surveys hundreds of thousands of 5th to 12th grade students about their hope, engagement,  and well-being.  What have they found?</vt:lpstr>
      <vt:lpstr>Hope</vt:lpstr>
      <vt:lpstr>Engagement</vt:lpstr>
      <vt:lpstr>Engagement</vt:lpstr>
      <vt:lpstr>Well Being</vt:lpstr>
      <vt:lpstr>Report Card Conferences</vt:lpstr>
      <vt:lpstr>Student Feedback</vt:lpstr>
      <vt:lpstr>Our Design Brief </vt:lpstr>
      <vt:lpstr>What Student Strengths  Can we Build Upon?</vt:lpstr>
      <vt:lpstr>Take Away Challenge</vt:lpstr>
      <vt:lpstr>For more information </vt:lpstr>
    </vt:vector>
  </TitlesOfParts>
  <Company>CSOS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Warning Systems Keynote</dc:title>
  <dc:creator>CSOSLoanerD830</dc:creator>
  <cp:lastModifiedBy>Diana Marsteller</cp:lastModifiedBy>
  <cp:revision>54</cp:revision>
  <dcterms:created xsi:type="dcterms:W3CDTF">2014-09-06T13:17:42Z</dcterms:created>
  <dcterms:modified xsi:type="dcterms:W3CDTF">2014-10-20T16:13:34Z</dcterms:modified>
</cp:coreProperties>
</file>